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9"/>
  </p:notesMasterIdLst>
  <p:sldIdLst>
    <p:sldId id="256" r:id="rId2"/>
    <p:sldId id="260" r:id="rId3"/>
    <p:sldId id="284" r:id="rId4"/>
    <p:sldId id="283" r:id="rId5"/>
    <p:sldId id="264" r:id="rId6"/>
    <p:sldId id="307" r:id="rId7"/>
    <p:sldId id="290" r:id="rId8"/>
  </p:sldIdLst>
  <p:sldSz cx="9144000" cy="5143500" type="screen16x9"/>
  <p:notesSz cx="6858000" cy="9144000"/>
  <p:embeddedFontLst>
    <p:embeddedFont>
      <p:font typeface="Comfortaa" pitchFamily="2" charset="0"/>
      <p:regular r:id="rId10"/>
      <p:bold r:id="rId11"/>
    </p:embeddedFont>
    <p:embeddedFont>
      <p:font typeface="DM Mono" panose="020B0509040201040103" pitchFamily="49" charset="0"/>
      <p:regular r:id="rId12"/>
      <p:italic r:id="rId13"/>
    </p:embeddedFont>
    <p:embeddedFont>
      <p:font typeface="Proxima Nova" panose="02000506030000020004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27B598-C26C-4B76-9260-833C856D152F}">
  <a:tblStyle styleId="{6027B598-C26C-4B76-9260-833C856D15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74965"/>
  </p:normalViewPr>
  <p:slideViewPr>
    <p:cSldViewPr snapToGrid="0">
      <p:cViewPr>
        <p:scale>
          <a:sx n="125" d="100"/>
          <a:sy n="125" d="100"/>
        </p:scale>
        <p:origin x="2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dirty="0"/>
              <a:t>I built an indoor comfort monitor designed specifically for small pet-friendly dorm rooms, using gas, humidity, temperature, and noise sensing, with an e-paper display and RGB status light.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2cac447e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2cac447e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2cac447e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2cac447e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AFEFC1E5-C842-6A6B-BD72-ABFBE3A0B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f1f795cd_1_155:notes">
            <a:extLst>
              <a:ext uri="{FF2B5EF4-FFF2-40B4-BE49-F238E27FC236}">
                <a16:creationId xmlns:a16="http://schemas.microsoft.com/office/drawing/2014/main" id="{48A589C1-F0CF-D9D8-6AC9-AC7E8162E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f1f795cd_1_155:notes">
            <a:extLst>
              <a:ext uri="{FF2B5EF4-FFF2-40B4-BE49-F238E27FC236}">
                <a16:creationId xmlns:a16="http://schemas.microsoft.com/office/drawing/2014/main" id="{094B7DBE-47DF-AFB5-8A12-9D2A6A6CA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84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70f1f795cd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70f1f795cd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 1">
  <p:cSld name="CUSTOM_3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252636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2"/>
          </p:nvPr>
        </p:nvSpPr>
        <p:spPr>
          <a:xfrm>
            <a:off x="451226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3"/>
          </p:nvPr>
        </p:nvSpPr>
        <p:spPr>
          <a:xfrm>
            <a:off x="650421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4"/>
          </p:nvPr>
        </p:nvSpPr>
        <p:spPr>
          <a:xfrm>
            <a:off x="156123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5"/>
          </p:nvPr>
        </p:nvSpPr>
        <p:spPr>
          <a:xfrm>
            <a:off x="354713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6"/>
          </p:nvPr>
        </p:nvSpPr>
        <p:spPr>
          <a:xfrm>
            <a:off x="553908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CUSTOM_19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599025" y="431572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1209900" y="1938799"/>
            <a:ext cx="3362100" cy="26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0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body" idx="2"/>
          </p:nvPr>
        </p:nvSpPr>
        <p:spPr>
          <a:xfrm>
            <a:off x="4568625" y="1938800"/>
            <a:ext cx="3362100" cy="26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71" r:id="rId6"/>
    <p:sldLayoutId id="2147483672" r:id="rId7"/>
    <p:sldLayoutId id="2147483673" r:id="rId8"/>
    <p:sldLayoutId id="2147483674" r:id="rId9"/>
    <p:sldLayoutId id="2147483677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479248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temtop.co.uk/cdn/shop/files/image_1.jpg?v=1716976631" TargetMode="External"/><Relationship Id="rId5" Type="http://schemas.openxmlformats.org/officeDocument/2006/relationships/hyperlink" Target="https://share.google/fomY15m4CtRzui5o7" TargetMode="External"/><Relationship Id="rId4" Type="http://schemas.openxmlformats.org/officeDocument/2006/relationships/hyperlink" Target="https://www.thingiverse.com/thing:481873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>
            <a:spLocks noGrp="1"/>
          </p:cNvSpPr>
          <p:nvPr>
            <p:ph type="subTitle" idx="1"/>
          </p:nvPr>
        </p:nvSpPr>
        <p:spPr>
          <a:xfrm rot="19305778">
            <a:off x="6938316" y="3913007"/>
            <a:ext cx="2044070" cy="409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Lizi </a:t>
            </a:r>
            <a:r>
              <a:rPr lang="en-GB" dirty="0">
                <a:latin typeface="Aptos Display" panose="020B0004020202020204" pitchFamily="34" charset="0"/>
              </a:rPr>
              <a:t>Wang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5914025" y="147028"/>
            <a:ext cx="2765344" cy="3001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accent1"/>
                </a:solidFill>
              </a:rPr>
              <a:t>Chinese Chow</a:t>
            </a:r>
            <a:br>
              <a:rPr lang="en-US" sz="4500" dirty="0">
                <a:solidFill>
                  <a:schemeClr val="accent1"/>
                </a:solidFill>
              </a:rPr>
            </a:br>
            <a:r>
              <a:rPr lang="en-US" sz="4500" dirty="0">
                <a:solidFill>
                  <a:schemeClr val="accent1"/>
                </a:solidFill>
              </a:rPr>
              <a:t>Chow</a:t>
            </a:r>
            <a:br>
              <a:rPr lang="en-US" sz="4500" dirty="0">
                <a:solidFill>
                  <a:schemeClr val="accent1"/>
                </a:solidFill>
              </a:rPr>
            </a:br>
            <a:r>
              <a:rPr lang="en-US" sz="4500" dirty="0">
                <a:solidFill>
                  <a:schemeClr val="accent1"/>
                </a:solidFill>
              </a:rPr>
              <a:t>Dorm Monitor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图片 3" descr="狗穿着衣服&#10;&#10;AI 生成的内容可能不正确。">
            <a:extLst>
              <a:ext uri="{FF2B5EF4-FFF2-40B4-BE49-F238E27FC236}">
                <a16:creationId xmlns:a16="http://schemas.microsoft.com/office/drawing/2014/main" id="{B5526134-9E2D-C916-1D50-79D3B20D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00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6844" y="2019535"/>
            <a:ext cx="1874758" cy="2609748"/>
          </a:xfrm>
          <a:prstGeom prst="rect">
            <a:avLst/>
          </a:prstGeom>
          <a:effectLst>
            <a:glow rad="1905000">
              <a:schemeClr val="accent1">
                <a:alpha val="40000"/>
              </a:schemeClr>
            </a:glow>
            <a:outerShdw dist="50800" sx="1000" sy="1000" algn="ctr" rotWithShape="0">
              <a:srgbClr val="000000">
                <a:alpha val="0"/>
              </a:srgbClr>
            </a:outerShdw>
            <a:reflection endPos="0" dist="50800" dir="5400000" sy="-100000" algn="bl" rotWithShape="0"/>
            <a:softEdge rad="31739"/>
          </a:effectLst>
        </p:spPr>
      </p:pic>
      <p:sp>
        <p:nvSpPr>
          <p:cNvPr id="7" name="Google Shape;387;p36">
            <a:extLst>
              <a:ext uri="{FF2B5EF4-FFF2-40B4-BE49-F238E27FC236}">
                <a16:creationId xmlns:a16="http://schemas.microsoft.com/office/drawing/2014/main" id="{0C18F20C-D82B-FA0C-24D4-4A267F062E88}"/>
              </a:ext>
            </a:extLst>
          </p:cNvPr>
          <p:cNvSpPr txBox="1">
            <a:spLocks/>
          </p:cNvSpPr>
          <p:nvPr/>
        </p:nvSpPr>
        <p:spPr>
          <a:xfrm>
            <a:off x="1966170" y="4175245"/>
            <a:ext cx="2044070" cy="4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uli"/>
              <a:buNone/>
              <a:defRPr sz="28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GB" sz="2400" dirty="0">
                <a:latin typeface="Aptos Display" panose="020B0004020202020204" pitchFamily="34" charset="0"/>
              </a:rPr>
              <a:t>Tu-song</a:t>
            </a:r>
          </a:p>
          <a:p>
            <a:pPr marL="0" indent="0"/>
            <a:endParaRPr lang="en-GB" sz="2400" dirty="0"/>
          </a:p>
        </p:txBody>
      </p:sp>
      <p:pic>
        <p:nvPicPr>
          <p:cNvPr id="9" name="图片 8" descr="桌子上放着钟表&#10;&#10;AI 生成的内容可能不正确。">
            <a:extLst>
              <a:ext uri="{FF2B5EF4-FFF2-40B4-BE49-F238E27FC236}">
                <a16:creationId xmlns:a16="http://schemas.microsoft.com/office/drawing/2014/main" id="{79A788AD-D540-06ED-2495-65C1BF0C36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48" b="94468" l="5439" r="95401">
                        <a14:foregroundMark x1="54202" y1="6629" x2="54202" y2="6629"/>
                        <a14:foregroundMark x1="55065" y1="2848" x2="55065" y2="2848"/>
                        <a14:foregroundMark x1="56326" y1="2848" x2="56326" y2="2848"/>
                        <a14:foregroundMark x1="5462" y1="35224" x2="5462" y2="35224"/>
                        <a14:foregroundMark x1="6723" y1="30602" x2="6723" y2="30602"/>
                        <a14:foregroundMark x1="11345" y1="54132" x2="11345" y2="54132"/>
                        <a14:foregroundMark x1="10504" y1="52031" x2="10504" y2="52031"/>
                        <a14:foregroundMark x1="90780" y1="40686" x2="90780" y2="40686"/>
                        <a14:foregroundMark x1="93721" y1="52031" x2="93721" y2="52031"/>
                        <a14:foregroundMark x1="48319" y1="91550" x2="48319" y2="91550"/>
                        <a14:foregroundMark x1="46639" y1="94491" x2="46639" y2="94491"/>
                        <a14:foregroundMark x1="95401" y1="58754" x2="95401" y2="58754"/>
                        <a14:foregroundMark x1="74907" y1="27684" x2="74907" y2="27684"/>
                      </a14:backgroundRemoval>
                    </a14:imgEffect>
                    <a14:imgEffect>
                      <a14:artisticPencilSketch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13624">
            <a:off x="-54956" y="130449"/>
            <a:ext cx="2988205" cy="2988205"/>
          </a:xfrm>
          <a:prstGeom prst="round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Premium Studio, Penthouse to let at Fusion Liverpool, 5 Upper Duke Street,  City Centre, Liverpool, L1 9DU | Accommodation for Students">
            <a:extLst>
              <a:ext uri="{FF2B5EF4-FFF2-40B4-BE49-F238E27FC236}">
                <a16:creationId xmlns:a16="http://schemas.microsoft.com/office/drawing/2014/main" id="{E0A016D9-1D34-8DEF-4F78-CAFFE50F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83" y="435359"/>
            <a:ext cx="2899734" cy="1934350"/>
          </a:xfrm>
          <a:prstGeom prst="round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EFEAFE-2F2A-ECB6-664F-283495D5DE03}"/>
              </a:ext>
            </a:extLst>
          </p:cNvPr>
          <p:cNvSpPr txBox="1"/>
          <p:nvPr/>
        </p:nvSpPr>
        <p:spPr>
          <a:xfrm>
            <a:off x="2922532" y="2616102"/>
            <a:ext cx="6069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Problems in a typical dorm room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GB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Small enclosed space -&gt; Poor air circulation</a:t>
            </a:r>
          </a:p>
          <a:p>
            <a:pPr marL="342900" indent="-342900">
              <a:buAutoNum type="arabicPeriod"/>
            </a:pP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Noise levels -&gt; Sleep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 living comfort</a:t>
            </a:r>
          </a:p>
          <a:p>
            <a:pPr marL="342900" indent="-342900">
              <a:buAutoNum type="arabicPeriod"/>
            </a:pP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Existing monitors rarely include noise + gas + visual feedback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9823DA-D73F-2538-B4D8-2B4B7E3F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 l="4057" r="3187" b="6940"/>
          <a:stretch>
            <a:fillRect/>
          </a:stretch>
        </p:blipFill>
        <p:spPr>
          <a:xfrm>
            <a:off x="6531467" y="1191245"/>
            <a:ext cx="1663923" cy="1633414"/>
          </a:xfrm>
          <a:prstGeom prst="roundRect">
            <a:avLst/>
          </a:prstGeom>
        </p:spPr>
      </p:pic>
      <p:sp>
        <p:nvSpPr>
          <p:cNvPr id="12" name="Google Shape;417;p39">
            <a:extLst>
              <a:ext uri="{FF2B5EF4-FFF2-40B4-BE49-F238E27FC236}">
                <a16:creationId xmlns:a16="http://schemas.microsoft.com/office/drawing/2014/main" id="{82AC6309-15DA-369C-88C6-C2532DAC45F4}"/>
              </a:ext>
            </a:extLst>
          </p:cNvPr>
          <p:cNvSpPr txBox="1">
            <a:spLocks/>
          </p:cNvSpPr>
          <p:nvPr/>
        </p:nvSpPr>
        <p:spPr>
          <a:xfrm>
            <a:off x="629808" y="342015"/>
            <a:ext cx="2014001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altLang="zh-CN" sz="2500" b="1" dirty="0">
                <a:solidFill>
                  <a:schemeClr val="accent4"/>
                </a:solidFill>
                <a:latin typeface="Comfortaa"/>
                <a:sym typeface="Comfortaa"/>
              </a:rPr>
              <a:t>Motivation</a:t>
            </a:r>
            <a:endParaRPr lang="en-GB" sz="2500" b="1" dirty="0">
              <a:solidFill>
                <a:schemeClr val="accent4"/>
              </a:solidFill>
              <a:latin typeface="Comfortaa"/>
              <a:sym typeface="Comfortaa"/>
            </a:endParaRPr>
          </a:p>
        </p:txBody>
      </p:sp>
      <p:sp>
        <p:nvSpPr>
          <p:cNvPr id="13" name="Google Shape;432;p39">
            <a:extLst>
              <a:ext uri="{FF2B5EF4-FFF2-40B4-BE49-F238E27FC236}">
                <a16:creationId xmlns:a16="http://schemas.microsoft.com/office/drawing/2014/main" id="{E43B606C-7C80-F776-C710-31C8FCA224C4}"/>
              </a:ext>
            </a:extLst>
          </p:cNvPr>
          <p:cNvSpPr/>
          <p:nvPr/>
        </p:nvSpPr>
        <p:spPr>
          <a:xfrm rot="6704011">
            <a:off x="31772" y="321209"/>
            <a:ext cx="606921" cy="39230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F373B-D011-A85A-F0A6-D2A360B3AD78}"/>
              </a:ext>
            </a:extLst>
          </p:cNvPr>
          <p:cNvSpPr txBox="1"/>
          <p:nvPr/>
        </p:nvSpPr>
        <p:spPr>
          <a:xfrm>
            <a:off x="151842" y="3867535"/>
            <a:ext cx="88403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1600" b="1" dirty="0">
                <a:solidFill>
                  <a:schemeClr val="accent4"/>
                </a:solidFill>
                <a:latin typeface="Comfortaa"/>
              </a:rPr>
              <a:t>Design Goal: A quiet, low-power, pet-friendly comfort monitor that clearly</a:t>
            </a:r>
            <a:r>
              <a:rPr lang="zh-CN" altLang="en-US" sz="1600" b="1" dirty="0">
                <a:solidFill>
                  <a:schemeClr val="accent4"/>
                </a:solidFill>
                <a:latin typeface="Comfortaa"/>
              </a:rPr>
              <a:t> </a:t>
            </a:r>
            <a:r>
              <a:rPr lang="en-GB" altLang="zh-CN" sz="1600" b="1" dirty="0">
                <a:solidFill>
                  <a:schemeClr val="accent4"/>
                </a:solidFill>
                <a:latin typeface="Comfortaa"/>
              </a:rPr>
              <a:t>shows air, humidity, temperature</a:t>
            </a:r>
            <a:r>
              <a:rPr lang="en-US" altLang="zh-CN" sz="1600" b="1" dirty="0">
                <a:solidFill>
                  <a:schemeClr val="accent4"/>
                </a:solidFill>
                <a:latin typeface="Comfortaa"/>
              </a:rPr>
              <a:t> </a:t>
            </a:r>
            <a:r>
              <a:rPr lang="en-GB" altLang="zh-CN" sz="1600" b="1" dirty="0">
                <a:solidFill>
                  <a:schemeClr val="accent4"/>
                </a:solidFill>
                <a:latin typeface="Comfortaa"/>
              </a:rPr>
              <a:t>and noise</a:t>
            </a:r>
            <a:r>
              <a:rPr lang="zh-CN" altLang="en-US" sz="1600" b="1" dirty="0">
                <a:solidFill>
                  <a:schemeClr val="accent4"/>
                </a:solidFill>
                <a:latin typeface="Comfortaa"/>
              </a:rPr>
              <a:t> </a:t>
            </a:r>
            <a:r>
              <a:rPr lang="en-GB" altLang="zh-CN" sz="1600" b="1" dirty="0">
                <a:solidFill>
                  <a:schemeClr val="accent4"/>
                </a:solidFill>
                <a:latin typeface="Comfortaa"/>
              </a:rPr>
              <a:t>levels at a glance.</a:t>
            </a:r>
          </a:p>
        </p:txBody>
      </p:sp>
      <p:pic>
        <p:nvPicPr>
          <p:cNvPr id="16" name="图片 15" descr="桌子上放着钟表&#10;&#10;AI 生成的内容可能不正确。">
            <a:extLst>
              <a:ext uri="{FF2B5EF4-FFF2-40B4-BE49-F238E27FC236}">
                <a16:creationId xmlns:a16="http://schemas.microsoft.com/office/drawing/2014/main" id="{1445DD3E-3897-E477-F23B-673A37E8DB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48" b="94468" l="5439" r="95401">
                        <a14:foregroundMark x1="54202" y1="6629" x2="54202" y2="6629"/>
                        <a14:foregroundMark x1="55065" y1="2848" x2="55065" y2="2848"/>
                        <a14:foregroundMark x1="56326" y1="2848" x2="56326" y2="2848"/>
                        <a14:foregroundMark x1="5462" y1="35224" x2="5462" y2="35224"/>
                        <a14:foregroundMark x1="6723" y1="30602" x2="6723" y2="30602"/>
                        <a14:foregroundMark x1="11345" y1="54132" x2="11345" y2="54132"/>
                        <a14:foregroundMark x1="10504" y1="52031" x2="10504" y2="52031"/>
                        <a14:foregroundMark x1="90780" y1="40686" x2="90780" y2="40686"/>
                        <a14:foregroundMark x1="93721" y1="52031" x2="93721" y2="52031"/>
                        <a14:foregroundMark x1="48319" y1="91550" x2="48319" y2="91550"/>
                        <a14:foregroundMark x1="46639" y1="94491" x2="46639" y2="94491"/>
                        <a14:foregroundMark x1="95401" y1="58754" x2="95401" y2="58754"/>
                        <a14:foregroundMark x1="74907" y1="27684" x2="74907" y2="27684"/>
                      </a14:backgroundRemoval>
                    </a14:imgEffect>
                    <a14:imgEffect>
                      <a14:artisticPencilSketch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13624">
            <a:off x="363610" y="877349"/>
            <a:ext cx="2546395" cy="2546395"/>
          </a:xfrm>
          <a:prstGeom prst="round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4"/>
          <p:cNvSpPr/>
          <p:nvPr/>
        </p:nvSpPr>
        <p:spPr>
          <a:xfrm rot="11077198">
            <a:off x="2828829" y="3174304"/>
            <a:ext cx="2231117" cy="1440490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2" name="Google Shape;902;p64"/>
          <p:cNvSpPr/>
          <p:nvPr/>
        </p:nvSpPr>
        <p:spPr>
          <a:xfrm rot="8457541">
            <a:off x="7067788" y="1879729"/>
            <a:ext cx="2139244" cy="1477710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64"/>
          <p:cNvSpPr/>
          <p:nvPr/>
        </p:nvSpPr>
        <p:spPr>
          <a:xfrm rot="21082545">
            <a:off x="5886121" y="67255"/>
            <a:ext cx="2388888" cy="154159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4" name="Google Shape;904;p64"/>
          <p:cNvSpPr/>
          <p:nvPr/>
        </p:nvSpPr>
        <p:spPr>
          <a:xfrm rot="8852979">
            <a:off x="2521752" y="817918"/>
            <a:ext cx="1576257" cy="1523325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64"/>
          <p:cNvSpPr/>
          <p:nvPr/>
        </p:nvSpPr>
        <p:spPr>
          <a:xfrm rot="10800000">
            <a:off x="4137903" y="882015"/>
            <a:ext cx="1905241" cy="1485343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8" name="Google Shape;908;p64"/>
          <p:cNvSpPr txBox="1">
            <a:spLocks noGrp="1"/>
          </p:cNvSpPr>
          <p:nvPr>
            <p:ph type="subTitle" idx="1"/>
          </p:nvPr>
        </p:nvSpPr>
        <p:spPr>
          <a:xfrm>
            <a:off x="2063868" y="4236147"/>
            <a:ext cx="1792423" cy="797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4"/>
                </a:solidFill>
              </a:rPr>
              <a:t>E-Paper 2.9inch</a:t>
            </a:r>
          </a:p>
          <a:p>
            <a:pPr marL="0" lvl="0" indent="0"/>
            <a:r>
              <a:rPr lang="en-GB" altLang="zh-CN" b="1" dirty="0"/>
              <a:t>Low</a:t>
            </a:r>
            <a:r>
              <a:rPr lang="zh-CN" altLang="en-US" b="1" dirty="0"/>
              <a:t> </a:t>
            </a:r>
            <a:r>
              <a:rPr lang="en-US" altLang="zh-CN" b="1" dirty="0"/>
              <a:t>Power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0" lvl="0" indent="0"/>
            <a:r>
              <a:rPr lang="en-GB" altLang="zh-CN" b="1" dirty="0"/>
              <a:t>Zero Light Pollution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917" name="Google Shape;917;p64"/>
          <p:cNvGrpSpPr/>
          <p:nvPr/>
        </p:nvGrpSpPr>
        <p:grpSpPr>
          <a:xfrm rot="4434447">
            <a:off x="8258871" y="4376141"/>
            <a:ext cx="897330" cy="707275"/>
            <a:chOff x="7306762" y="3388888"/>
            <a:chExt cx="897330" cy="707275"/>
          </a:xfrm>
        </p:grpSpPr>
        <p:sp>
          <p:nvSpPr>
            <p:cNvPr id="918" name="Google Shape;918;p64"/>
            <p:cNvSpPr/>
            <p:nvPr/>
          </p:nvSpPr>
          <p:spPr>
            <a:xfrm rot="1312566">
              <a:off x="7341053" y="3769199"/>
              <a:ext cx="401478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4"/>
            <p:cNvSpPr/>
            <p:nvPr/>
          </p:nvSpPr>
          <p:spPr>
            <a:xfrm rot="7199799">
              <a:off x="7789727" y="3497341"/>
              <a:ext cx="401472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64CA97A-C01A-CC69-4268-B9AB063C0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2" t="12171" r="15556" b="15365"/>
          <a:stretch>
            <a:fillRect/>
          </a:stretch>
        </p:blipFill>
        <p:spPr>
          <a:xfrm rot="2921048">
            <a:off x="2821999" y="1114259"/>
            <a:ext cx="997088" cy="849256"/>
          </a:xfrm>
          <a:prstGeom prst="round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DEBD88-E14C-7341-3C1A-3A53E807F3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32" t="9789" r="14100" b="14826"/>
          <a:stretch>
            <a:fillRect/>
          </a:stretch>
        </p:blipFill>
        <p:spPr>
          <a:xfrm>
            <a:off x="6116709" y="301771"/>
            <a:ext cx="1093582" cy="979975"/>
          </a:xfrm>
          <a:prstGeom prst="roundRect">
            <a:avLst/>
          </a:prstGeom>
        </p:spPr>
      </p:pic>
      <p:sp>
        <p:nvSpPr>
          <p:cNvPr id="15" name="Google Shape;908;p64">
            <a:extLst>
              <a:ext uri="{FF2B5EF4-FFF2-40B4-BE49-F238E27FC236}">
                <a16:creationId xmlns:a16="http://schemas.microsoft.com/office/drawing/2014/main" id="{383AD59A-B047-58C3-A6DF-975A10250503}"/>
              </a:ext>
            </a:extLst>
          </p:cNvPr>
          <p:cNvSpPr txBox="1">
            <a:spLocks/>
          </p:cNvSpPr>
          <p:nvPr/>
        </p:nvSpPr>
        <p:spPr>
          <a:xfrm>
            <a:off x="5837148" y="1552630"/>
            <a:ext cx="1947144" cy="9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GB" dirty="0">
                <a:solidFill>
                  <a:schemeClr val="accent4"/>
                </a:solidFill>
              </a:rPr>
              <a:t>MQ135 (Gas sensor)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+</a:t>
            </a:r>
            <a:r>
              <a:rPr lang="zh-CN" altLang="en-US" dirty="0">
                <a:solidFill>
                  <a:schemeClr val="accent4"/>
                </a:solidFill>
              </a:rPr>
              <a:t> </a:t>
            </a:r>
            <a:r>
              <a:rPr lang="en-US" altLang="zh-CN" dirty="0">
                <a:solidFill>
                  <a:schemeClr val="accent4"/>
                </a:solidFill>
              </a:rPr>
              <a:t>10k</a:t>
            </a:r>
            <a:r>
              <a:rPr lang="el-GR" altLang="zh-CN" dirty="0">
                <a:solidFill>
                  <a:schemeClr val="accent4"/>
                </a:solidFill>
              </a:rPr>
              <a:t>Ω</a:t>
            </a:r>
            <a:r>
              <a:rPr lang="en-GB" altLang="zh-CN" dirty="0"/>
              <a:t> </a:t>
            </a:r>
            <a:r>
              <a:rPr lang="en-GB" altLang="zh-CN" dirty="0">
                <a:solidFill>
                  <a:schemeClr val="accent4"/>
                </a:solidFill>
              </a:rPr>
              <a:t>Resistor</a:t>
            </a:r>
          </a:p>
          <a:p>
            <a:pPr marL="0" indent="0"/>
            <a:r>
              <a:rPr lang="en-GB" altLang="zh-CN" b="1" dirty="0"/>
              <a:t>5V to 3.3V Logic Protection</a:t>
            </a:r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EA9B159-EB7D-5319-E4F1-F7D010C3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57" t="9458" b="4998"/>
          <a:stretch>
            <a:fillRect/>
          </a:stretch>
        </p:blipFill>
        <p:spPr>
          <a:xfrm rot="991038">
            <a:off x="4489392" y="1137948"/>
            <a:ext cx="1261503" cy="945125"/>
          </a:xfrm>
          <a:prstGeom prst="roundRect">
            <a:avLst/>
          </a:prstGeom>
        </p:spPr>
      </p:pic>
      <p:sp>
        <p:nvSpPr>
          <p:cNvPr id="20" name="Google Shape;908;p64">
            <a:extLst>
              <a:ext uri="{FF2B5EF4-FFF2-40B4-BE49-F238E27FC236}">
                <a16:creationId xmlns:a16="http://schemas.microsoft.com/office/drawing/2014/main" id="{2CFB9C6A-F8B1-FA3B-CFBC-A962EE063C29}"/>
              </a:ext>
            </a:extLst>
          </p:cNvPr>
          <p:cNvSpPr txBox="1">
            <a:spLocks/>
          </p:cNvSpPr>
          <p:nvPr/>
        </p:nvSpPr>
        <p:spPr>
          <a:xfrm>
            <a:off x="4192708" y="2294439"/>
            <a:ext cx="2339895" cy="57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GB" dirty="0">
                <a:solidFill>
                  <a:schemeClr val="accent4"/>
                </a:solidFill>
              </a:rPr>
              <a:t>MAX 9814 (Sound sensor)</a:t>
            </a:r>
          </a:p>
          <a:p>
            <a:pPr marL="0" indent="0"/>
            <a:r>
              <a:rPr lang="en-GB" altLang="zh-CN" b="1" dirty="0"/>
              <a:t>Auto Gain Control (AGC)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GB" altLang="zh-CN" b="1" dirty="0"/>
              <a:t>Sensitivity</a:t>
            </a:r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0BF36B2-E8EE-5A1F-C657-C88930E75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09058">
            <a:off x="3153139" y="3385252"/>
            <a:ext cx="1724362" cy="896668"/>
          </a:xfrm>
          <a:prstGeom prst="roundRect">
            <a:avLst/>
          </a:prstGeom>
        </p:spPr>
      </p:pic>
      <p:sp>
        <p:nvSpPr>
          <p:cNvPr id="22" name="Google Shape;908;p64">
            <a:extLst>
              <a:ext uri="{FF2B5EF4-FFF2-40B4-BE49-F238E27FC236}">
                <a16:creationId xmlns:a16="http://schemas.microsoft.com/office/drawing/2014/main" id="{558DED21-E0AC-B3C1-712F-13BA9F9F7FAC}"/>
              </a:ext>
            </a:extLst>
          </p:cNvPr>
          <p:cNvSpPr txBox="1">
            <a:spLocks/>
          </p:cNvSpPr>
          <p:nvPr/>
        </p:nvSpPr>
        <p:spPr>
          <a:xfrm>
            <a:off x="2534815" y="2181596"/>
            <a:ext cx="1911608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GB" dirty="0">
                <a:solidFill>
                  <a:schemeClr val="accent4"/>
                </a:solidFill>
              </a:rPr>
              <a:t>DHT22 (Humidity &amp; Temperature sensor)</a:t>
            </a:r>
          </a:p>
          <a:p>
            <a:pPr marL="0" indent="0"/>
            <a:r>
              <a:rPr lang="en-GB" altLang="zh-CN" b="1" dirty="0"/>
              <a:t>Precision</a:t>
            </a:r>
            <a:r>
              <a:rPr lang="en-GB" altLang="zh-CN" dirty="0"/>
              <a:t>: 0.5°C accuracy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GB" altLang="zh-CN" b="1" dirty="0"/>
              <a:t>Wide Range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3" name="Google Shape;908;p64">
            <a:extLst>
              <a:ext uri="{FF2B5EF4-FFF2-40B4-BE49-F238E27FC236}">
                <a16:creationId xmlns:a16="http://schemas.microsoft.com/office/drawing/2014/main" id="{AA5D16B7-5301-F9B7-7A33-8A4421703BA2}"/>
              </a:ext>
            </a:extLst>
          </p:cNvPr>
          <p:cNvSpPr txBox="1">
            <a:spLocks/>
          </p:cNvSpPr>
          <p:nvPr/>
        </p:nvSpPr>
        <p:spPr>
          <a:xfrm>
            <a:off x="4930373" y="4523710"/>
            <a:ext cx="2823894" cy="51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GB" dirty="0">
                <a:solidFill>
                  <a:schemeClr val="accent4"/>
                </a:solidFill>
              </a:rPr>
              <a:t>RGB LED 4 Pin   +  </a:t>
            </a:r>
            <a:r>
              <a:rPr lang="el-GR" altLang="zh-CN" dirty="0">
                <a:solidFill>
                  <a:schemeClr val="accent4"/>
                </a:solidFill>
              </a:rPr>
              <a:t>330Ω</a:t>
            </a:r>
            <a:r>
              <a:rPr lang="en-GB" altLang="zh-CN" dirty="0"/>
              <a:t> </a:t>
            </a:r>
            <a:r>
              <a:rPr lang="en-GB" altLang="zh-CN" dirty="0">
                <a:solidFill>
                  <a:schemeClr val="accent4"/>
                </a:solidFill>
              </a:rPr>
              <a:t>Resistor</a:t>
            </a:r>
          </a:p>
          <a:p>
            <a:pPr marL="0" indent="0"/>
            <a:r>
              <a:rPr lang="en-GB" altLang="zh-CN" b="1" dirty="0"/>
              <a:t>LED Current Limiting</a:t>
            </a:r>
            <a:endParaRPr lang="en-GB" altLang="zh-CN" dirty="0">
              <a:solidFill>
                <a:schemeClr val="accent4"/>
              </a:solidFill>
            </a:endParaRPr>
          </a:p>
          <a:p>
            <a:pPr marL="0" indent="0"/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4BBAB82-EBE7-8C1A-E834-0E185D047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27632">
            <a:off x="7224292" y="2116005"/>
            <a:ext cx="1806105" cy="847968"/>
          </a:xfrm>
          <a:prstGeom prst="roundRect">
            <a:avLst/>
          </a:prstGeom>
        </p:spPr>
      </p:pic>
      <p:sp>
        <p:nvSpPr>
          <p:cNvPr id="26" name="Google Shape;908;p64">
            <a:extLst>
              <a:ext uri="{FF2B5EF4-FFF2-40B4-BE49-F238E27FC236}">
                <a16:creationId xmlns:a16="http://schemas.microsoft.com/office/drawing/2014/main" id="{BFB4F9CB-5534-2433-4835-1FF6B5FB8937}"/>
              </a:ext>
            </a:extLst>
          </p:cNvPr>
          <p:cNvSpPr txBox="1">
            <a:spLocks/>
          </p:cNvSpPr>
          <p:nvPr/>
        </p:nvSpPr>
        <p:spPr>
          <a:xfrm>
            <a:off x="7148621" y="3225894"/>
            <a:ext cx="2002203" cy="78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14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GB" dirty="0">
                <a:solidFill>
                  <a:schemeClr val="accent4"/>
                </a:solidFill>
              </a:rPr>
              <a:t>Arduino MKR Wi-Fi 1010</a:t>
            </a:r>
          </a:p>
          <a:p>
            <a:pPr marL="0" indent="0"/>
            <a:r>
              <a:rPr lang="en-GB" altLang="zh-CN" b="1" dirty="0"/>
              <a:t>32 KB of SRAM</a:t>
            </a:r>
            <a:r>
              <a:rPr lang="en-GB" altLang="zh-CN" dirty="0"/>
              <a:t> and a </a:t>
            </a:r>
            <a:r>
              <a:rPr lang="en-GB" altLang="zh-CN" b="1" dirty="0"/>
              <a:t>32-bit processor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7" name="Google Shape;903;p64">
            <a:extLst>
              <a:ext uri="{FF2B5EF4-FFF2-40B4-BE49-F238E27FC236}">
                <a16:creationId xmlns:a16="http://schemas.microsoft.com/office/drawing/2014/main" id="{06E5FF56-DF8B-49E8-4DBC-78D7C669BD13}"/>
              </a:ext>
            </a:extLst>
          </p:cNvPr>
          <p:cNvSpPr/>
          <p:nvPr/>
        </p:nvSpPr>
        <p:spPr>
          <a:xfrm>
            <a:off x="5041102" y="3076112"/>
            <a:ext cx="2316389" cy="153005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A670BBE-AB19-E077-C3AD-26C42CE25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82528">
            <a:off x="6105077" y="3747179"/>
            <a:ext cx="1028286" cy="707669"/>
          </a:xfrm>
          <a:prstGeom prst="round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278A783-CAE3-A84D-D5AB-F0C1B2D0A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5766" y="3257016"/>
            <a:ext cx="1116554" cy="1072982"/>
          </a:xfrm>
          <a:prstGeom prst="round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DACD955-F746-62C7-DA9B-5539B0DE0104}"/>
              </a:ext>
            </a:extLst>
          </p:cNvPr>
          <p:cNvSpPr txBox="1"/>
          <p:nvPr/>
        </p:nvSpPr>
        <p:spPr>
          <a:xfrm>
            <a:off x="1052109" y="110083"/>
            <a:ext cx="45480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500" b="1" dirty="0">
                <a:solidFill>
                  <a:schemeClr val="accent4"/>
                </a:solidFill>
                <a:latin typeface="Comfortaa"/>
                <a:sym typeface="Comfortaa"/>
              </a:rPr>
              <a:t>Hardware </a:t>
            </a:r>
            <a:r>
              <a:rPr lang="en-GB" altLang="zh-CN" sz="2500" b="1" dirty="0">
                <a:solidFill>
                  <a:schemeClr val="accent4"/>
                </a:solidFill>
                <a:latin typeface="Comfortaa"/>
              </a:rPr>
              <a:t>Architecture &amp; Safety 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CC90AA6-3961-80D7-39A2-A629B482CCB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232" t="26655" r="22629" b="17923"/>
          <a:stretch>
            <a:fillRect/>
          </a:stretch>
        </p:blipFill>
        <p:spPr>
          <a:xfrm>
            <a:off x="7148348" y="612079"/>
            <a:ext cx="844345" cy="784078"/>
          </a:xfrm>
          <a:prstGeom prst="roundRect">
            <a:avLst/>
          </a:prstGeom>
        </p:spPr>
      </p:pic>
      <p:pic>
        <p:nvPicPr>
          <p:cNvPr id="39" name="图片 38" descr="桌子上有许多电子设备&#10;&#10;AI 生成的内容可能不正确。">
            <a:extLst>
              <a:ext uri="{FF2B5EF4-FFF2-40B4-BE49-F238E27FC236}">
                <a16:creationId xmlns:a16="http://schemas.microsoft.com/office/drawing/2014/main" id="{9D51D723-134D-6E79-0328-405F1C6167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/>
          <a:stretch>
            <a:fillRect/>
          </a:stretch>
        </p:blipFill>
        <p:spPr>
          <a:xfrm rot="21409962">
            <a:off x="186734" y="1472772"/>
            <a:ext cx="2245337" cy="2993783"/>
          </a:xfrm>
          <a:prstGeom prst="roundRect">
            <a:avLst/>
          </a:prstGeom>
        </p:spPr>
      </p:pic>
      <p:sp>
        <p:nvSpPr>
          <p:cNvPr id="40" name="圆角矩形 39">
            <a:extLst>
              <a:ext uri="{FF2B5EF4-FFF2-40B4-BE49-F238E27FC236}">
                <a16:creationId xmlns:a16="http://schemas.microsoft.com/office/drawing/2014/main" id="{BBF1597E-3F4F-2551-A1FA-F012557E9C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6565">
            <a:off x="1684624" y="1482690"/>
            <a:ext cx="475073" cy="5908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688BF207-6CA5-BD13-07F9-B484C58641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896945">
            <a:off x="579381" y="2834992"/>
            <a:ext cx="529902" cy="9943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8C38DEC6-CB4C-2B59-F832-E9C8FA9B70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6565">
            <a:off x="657494" y="2225032"/>
            <a:ext cx="418307" cy="52860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860C973-2E31-4106-F670-630F256A73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1515">
            <a:off x="866853" y="4085428"/>
            <a:ext cx="694676" cy="28524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2C572763-5EAA-8FF5-F6BA-0EA5D0CB63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762428">
            <a:off x="1311965" y="2870606"/>
            <a:ext cx="426544" cy="6037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55B93441-2745-627A-C3D0-5774D30464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699465">
            <a:off x="1844728" y="2569031"/>
            <a:ext cx="351527" cy="135799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0" name="Google Shape;429;p39">
            <a:extLst>
              <a:ext uri="{FF2B5EF4-FFF2-40B4-BE49-F238E27FC236}">
                <a16:creationId xmlns:a16="http://schemas.microsoft.com/office/drawing/2014/main" id="{2A578F39-9FDF-370C-6C82-626FE26D51D7}"/>
              </a:ext>
            </a:extLst>
          </p:cNvPr>
          <p:cNvGrpSpPr/>
          <p:nvPr/>
        </p:nvGrpSpPr>
        <p:grpSpPr>
          <a:xfrm>
            <a:off x="173663" y="164624"/>
            <a:ext cx="878446" cy="673428"/>
            <a:chOff x="3091041" y="2596413"/>
            <a:chExt cx="1016158" cy="779741"/>
          </a:xfrm>
        </p:grpSpPr>
        <p:sp>
          <p:nvSpPr>
            <p:cNvPr id="51" name="Google Shape;430;p39">
              <a:extLst>
                <a:ext uri="{FF2B5EF4-FFF2-40B4-BE49-F238E27FC236}">
                  <a16:creationId xmlns:a16="http://schemas.microsoft.com/office/drawing/2014/main" id="{87235B14-0F45-52FF-EFFF-C6C74A063C2D}"/>
                </a:ext>
              </a:extLst>
            </p:cNvPr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1;p39">
              <a:extLst>
                <a:ext uri="{FF2B5EF4-FFF2-40B4-BE49-F238E27FC236}">
                  <a16:creationId xmlns:a16="http://schemas.microsoft.com/office/drawing/2014/main" id="{9E5A92AE-7EF0-E8BC-2C1D-7B0072242A35}"/>
                </a:ext>
              </a:extLst>
            </p:cNvPr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3"/>
          <p:cNvSpPr/>
          <p:nvPr/>
        </p:nvSpPr>
        <p:spPr>
          <a:xfrm rot="12265816" flipH="1">
            <a:off x="462549" y="3500912"/>
            <a:ext cx="2226520" cy="134884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3"/>
          <p:cNvSpPr/>
          <p:nvPr/>
        </p:nvSpPr>
        <p:spPr>
          <a:xfrm rot="8852962">
            <a:off x="3401425" y="2117510"/>
            <a:ext cx="2092735" cy="1845529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3"/>
          <p:cNvSpPr txBox="1">
            <a:spLocks noGrp="1"/>
          </p:cNvSpPr>
          <p:nvPr>
            <p:ph type="subTitle" idx="4294967295"/>
          </p:nvPr>
        </p:nvSpPr>
        <p:spPr>
          <a:xfrm>
            <a:off x="1314866" y="2223052"/>
            <a:ext cx="7713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€300</a:t>
            </a:r>
            <a:endParaRPr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32" name="Google Shape;832;p63"/>
          <p:cNvSpPr txBox="1">
            <a:spLocks noGrp="1"/>
          </p:cNvSpPr>
          <p:nvPr>
            <p:ph type="subTitle" idx="4294967295"/>
          </p:nvPr>
        </p:nvSpPr>
        <p:spPr>
          <a:xfrm>
            <a:off x="6582149" y="1393780"/>
            <a:ext cx="2315906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altLang="zh-CN" sz="1200" b="1" dirty="0">
                <a:solidFill>
                  <a:schemeClr val="accent4"/>
                </a:solidFill>
                <a:latin typeface="Comfortaa"/>
              </a:rPr>
              <a:t>4x Human Sensitivity </a:t>
            </a:r>
            <a:endParaRPr sz="1200" b="1" dirty="0">
              <a:solidFill>
                <a:schemeClr val="accent4"/>
              </a:solidFill>
              <a:latin typeface="Comfortaa"/>
              <a:sym typeface="Comfortaa"/>
            </a:endParaRPr>
          </a:p>
        </p:txBody>
      </p:sp>
      <p:sp>
        <p:nvSpPr>
          <p:cNvPr id="833" name="Google Shape;833;p63"/>
          <p:cNvSpPr/>
          <p:nvPr/>
        </p:nvSpPr>
        <p:spPr>
          <a:xfrm flipH="1">
            <a:off x="3634221" y="2426220"/>
            <a:ext cx="1606344" cy="1464257"/>
          </a:xfrm>
          <a:custGeom>
            <a:avLst/>
            <a:gdLst/>
            <a:ahLst/>
            <a:cxnLst/>
            <a:rect l="l" t="t" r="r" b="b"/>
            <a:pathLst>
              <a:path w="23142" h="21095" extrusionOk="0">
                <a:moveTo>
                  <a:pt x="17934" y="0"/>
                </a:moveTo>
                <a:cubicBezTo>
                  <a:pt x="17515" y="0"/>
                  <a:pt x="15009" y="3735"/>
                  <a:pt x="14103" y="5443"/>
                </a:cubicBezTo>
                <a:cubicBezTo>
                  <a:pt x="13182" y="7180"/>
                  <a:pt x="8349" y="7661"/>
                  <a:pt x="7700" y="7661"/>
                </a:cubicBezTo>
                <a:cubicBezTo>
                  <a:pt x="7031" y="7661"/>
                  <a:pt x="3871" y="7389"/>
                  <a:pt x="5043" y="5778"/>
                </a:cubicBezTo>
                <a:cubicBezTo>
                  <a:pt x="5231" y="5577"/>
                  <a:pt x="5418" y="5495"/>
                  <a:pt x="5595" y="5495"/>
                </a:cubicBezTo>
                <a:cubicBezTo>
                  <a:pt x="6285" y="5495"/>
                  <a:pt x="6834" y="6738"/>
                  <a:pt x="6801" y="7054"/>
                </a:cubicBezTo>
                <a:cubicBezTo>
                  <a:pt x="6807" y="7072"/>
                  <a:pt x="6820" y="7080"/>
                  <a:pt x="6839" y="7080"/>
                </a:cubicBezTo>
                <a:cubicBezTo>
                  <a:pt x="7073" y="7080"/>
                  <a:pt x="8178" y="5800"/>
                  <a:pt x="7617" y="4251"/>
                </a:cubicBezTo>
                <a:cubicBezTo>
                  <a:pt x="7031" y="2965"/>
                  <a:pt x="5665" y="2246"/>
                  <a:pt x="4343" y="2246"/>
                </a:cubicBezTo>
                <a:cubicBezTo>
                  <a:pt x="3256" y="2246"/>
                  <a:pt x="2199" y="2733"/>
                  <a:pt x="1633" y="3790"/>
                </a:cubicBezTo>
                <a:cubicBezTo>
                  <a:pt x="377" y="6155"/>
                  <a:pt x="2302" y="9398"/>
                  <a:pt x="2511" y="9586"/>
                </a:cubicBezTo>
                <a:cubicBezTo>
                  <a:pt x="2511" y="9586"/>
                  <a:pt x="0" y="12034"/>
                  <a:pt x="1946" y="14838"/>
                </a:cubicBezTo>
                <a:cubicBezTo>
                  <a:pt x="2386" y="15570"/>
                  <a:pt x="796" y="16449"/>
                  <a:pt x="503" y="17161"/>
                </a:cubicBezTo>
                <a:cubicBezTo>
                  <a:pt x="210" y="17872"/>
                  <a:pt x="293" y="21094"/>
                  <a:pt x="2114" y="21094"/>
                </a:cubicBezTo>
                <a:cubicBezTo>
                  <a:pt x="3934" y="21094"/>
                  <a:pt x="3223" y="19378"/>
                  <a:pt x="2511" y="18960"/>
                </a:cubicBezTo>
                <a:cubicBezTo>
                  <a:pt x="1779" y="17788"/>
                  <a:pt x="4206" y="16637"/>
                  <a:pt x="4625" y="16282"/>
                </a:cubicBezTo>
                <a:cubicBezTo>
                  <a:pt x="5043" y="15905"/>
                  <a:pt x="6508" y="15110"/>
                  <a:pt x="6403" y="13478"/>
                </a:cubicBezTo>
                <a:cubicBezTo>
                  <a:pt x="6399" y="13345"/>
                  <a:pt x="6516" y="13290"/>
                  <a:pt x="6714" y="13290"/>
                </a:cubicBezTo>
                <a:cubicBezTo>
                  <a:pt x="7542" y="13290"/>
                  <a:pt x="9798" y="14247"/>
                  <a:pt x="10609" y="14399"/>
                </a:cubicBezTo>
                <a:cubicBezTo>
                  <a:pt x="10993" y="14461"/>
                  <a:pt x="11529" y="14498"/>
                  <a:pt x="12068" y="14498"/>
                </a:cubicBezTo>
                <a:cubicBezTo>
                  <a:pt x="12970" y="14498"/>
                  <a:pt x="13880" y="14396"/>
                  <a:pt x="14103" y="14148"/>
                </a:cubicBezTo>
                <a:cubicBezTo>
                  <a:pt x="14113" y="14137"/>
                  <a:pt x="14122" y="14131"/>
                  <a:pt x="14130" y="14131"/>
                </a:cubicBezTo>
                <a:cubicBezTo>
                  <a:pt x="14395" y="14131"/>
                  <a:pt x="13368" y="20081"/>
                  <a:pt x="15379" y="20487"/>
                </a:cubicBezTo>
                <a:cubicBezTo>
                  <a:pt x="15770" y="20566"/>
                  <a:pt x="16123" y="20601"/>
                  <a:pt x="16436" y="20601"/>
                </a:cubicBezTo>
                <a:cubicBezTo>
                  <a:pt x="17800" y="20601"/>
                  <a:pt x="18399" y="19934"/>
                  <a:pt x="17974" y="19253"/>
                </a:cubicBezTo>
                <a:cubicBezTo>
                  <a:pt x="17472" y="18416"/>
                  <a:pt x="16342" y="18625"/>
                  <a:pt x="16928" y="16365"/>
                </a:cubicBezTo>
                <a:cubicBezTo>
                  <a:pt x="17534" y="14106"/>
                  <a:pt x="16970" y="14001"/>
                  <a:pt x="16928" y="13896"/>
                </a:cubicBezTo>
                <a:cubicBezTo>
                  <a:pt x="16907" y="13771"/>
                  <a:pt x="20108" y="10632"/>
                  <a:pt x="20150" y="9168"/>
                </a:cubicBezTo>
                <a:cubicBezTo>
                  <a:pt x="20213" y="7703"/>
                  <a:pt x="19690" y="5297"/>
                  <a:pt x="21552" y="4523"/>
                </a:cubicBezTo>
                <a:cubicBezTo>
                  <a:pt x="23142" y="3874"/>
                  <a:pt x="23079" y="3058"/>
                  <a:pt x="22975" y="2640"/>
                </a:cubicBezTo>
                <a:cubicBezTo>
                  <a:pt x="23016" y="2598"/>
                  <a:pt x="23016" y="2556"/>
                  <a:pt x="23016" y="2514"/>
                </a:cubicBezTo>
                <a:cubicBezTo>
                  <a:pt x="23016" y="2389"/>
                  <a:pt x="22912" y="2284"/>
                  <a:pt x="22786" y="2284"/>
                </a:cubicBezTo>
                <a:cubicBezTo>
                  <a:pt x="22744" y="2284"/>
                  <a:pt x="22703" y="2305"/>
                  <a:pt x="22682" y="2326"/>
                </a:cubicBezTo>
                <a:cubicBezTo>
                  <a:pt x="22343" y="2250"/>
                  <a:pt x="21748" y="2235"/>
                  <a:pt x="21326" y="2235"/>
                </a:cubicBezTo>
                <a:cubicBezTo>
                  <a:pt x="21045" y="2235"/>
                  <a:pt x="20840" y="2242"/>
                  <a:pt x="20840" y="2242"/>
                </a:cubicBezTo>
                <a:cubicBezTo>
                  <a:pt x="20840" y="2242"/>
                  <a:pt x="20631" y="1259"/>
                  <a:pt x="19146" y="1259"/>
                </a:cubicBezTo>
                <a:cubicBezTo>
                  <a:pt x="19146" y="1259"/>
                  <a:pt x="19041" y="275"/>
                  <a:pt x="18853" y="192"/>
                </a:cubicBezTo>
                <a:cubicBezTo>
                  <a:pt x="18842" y="187"/>
                  <a:pt x="18831" y="185"/>
                  <a:pt x="18819" y="185"/>
                </a:cubicBezTo>
                <a:cubicBezTo>
                  <a:pt x="18619" y="185"/>
                  <a:pt x="18246" y="819"/>
                  <a:pt x="18246" y="819"/>
                </a:cubicBezTo>
                <a:cubicBezTo>
                  <a:pt x="18246" y="819"/>
                  <a:pt x="18309" y="150"/>
                  <a:pt x="17953" y="3"/>
                </a:cubicBezTo>
                <a:cubicBezTo>
                  <a:pt x="17947" y="1"/>
                  <a:pt x="17941" y="0"/>
                  <a:pt x="17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4" name="Google Shape;834;p63"/>
          <p:cNvCxnSpPr>
            <a:cxnSpLocks/>
          </p:cNvCxnSpPr>
          <p:nvPr/>
        </p:nvCxnSpPr>
        <p:spPr>
          <a:xfrm flipH="1">
            <a:off x="3253449" y="3105489"/>
            <a:ext cx="625941" cy="540622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63"/>
          <p:cNvCxnSpPr>
            <a:cxnSpLocks/>
            <a:endCxn id="3" idx="2"/>
          </p:cNvCxnSpPr>
          <p:nvPr/>
        </p:nvCxnSpPr>
        <p:spPr>
          <a:xfrm flipH="1" flipV="1">
            <a:off x="2999913" y="2301316"/>
            <a:ext cx="715186" cy="389508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63"/>
          <p:cNvCxnSpPr>
            <a:cxnSpLocks/>
            <a:endCxn id="8" idx="1"/>
          </p:cNvCxnSpPr>
          <p:nvPr/>
        </p:nvCxnSpPr>
        <p:spPr>
          <a:xfrm flipV="1">
            <a:off x="4025562" y="2198077"/>
            <a:ext cx="1316555" cy="292698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63"/>
          <p:cNvCxnSpPr>
            <a:cxnSpLocks/>
          </p:cNvCxnSpPr>
          <p:nvPr/>
        </p:nvCxnSpPr>
        <p:spPr>
          <a:xfrm>
            <a:off x="5122340" y="3564036"/>
            <a:ext cx="358986" cy="146979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2" name="Google Shape;862;p63"/>
          <p:cNvGrpSpPr/>
          <p:nvPr/>
        </p:nvGrpSpPr>
        <p:grpSpPr>
          <a:xfrm>
            <a:off x="827054" y="3490635"/>
            <a:ext cx="771362" cy="86400"/>
            <a:chOff x="711300" y="3855500"/>
            <a:chExt cx="771362" cy="86400"/>
          </a:xfrm>
        </p:grpSpPr>
        <p:sp>
          <p:nvSpPr>
            <p:cNvPr id="863" name="Google Shape;863;p63"/>
            <p:cNvSpPr/>
            <p:nvPr/>
          </p:nvSpPr>
          <p:spPr>
            <a:xfrm>
              <a:off x="711300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3"/>
            <p:cNvSpPr/>
            <p:nvPr/>
          </p:nvSpPr>
          <p:spPr>
            <a:xfrm>
              <a:off x="876316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3"/>
            <p:cNvSpPr/>
            <p:nvPr/>
          </p:nvSpPr>
          <p:spPr>
            <a:xfrm>
              <a:off x="1041331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1206347" y="3855500"/>
              <a:ext cx="111300" cy="8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3"/>
            <p:cNvSpPr/>
            <p:nvPr/>
          </p:nvSpPr>
          <p:spPr>
            <a:xfrm>
              <a:off x="1371362" y="3855500"/>
              <a:ext cx="111300" cy="8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63"/>
          <p:cNvSpPr/>
          <p:nvPr/>
        </p:nvSpPr>
        <p:spPr>
          <a:xfrm rot="9821077">
            <a:off x="384969" y="1554407"/>
            <a:ext cx="2145690" cy="127803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63"/>
          <p:cNvSpPr txBox="1">
            <a:spLocks noGrp="1"/>
          </p:cNvSpPr>
          <p:nvPr>
            <p:ph type="subTitle" idx="4294967295"/>
          </p:nvPr>
        </p:nvSpPr>
        <p:spPr>
          <a:xfrm>
            <a:off x="-1415" y="1392650"/>
            <a:ext cx="1289978" cy="503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GB" altLang="zh-CN" sz="1100" b="1" dirty="0">
                <a:solidFill>
                  <a:schemeClr val="accent4"/>
                </a:solidFill>
                <a:latin typeface="Comfortaa"/>
              </a:rPr>
              <a:t>Respiratory</a:t>
            </a:r>
            <a:r>
              <a:rPr lang="en-GB" altLang="zh-CN" sz="1100" dirty="0"/>
              <a:t> </a:t>
            </a:r>
            <a:r>
              <a:rPr lang="en-GB" altLang="zh-CN" sz="1100" b="1" dirty="0">
                <a:solidFill>
                  <a:schemeClr val="accent4"/>
                </a:solidFill>
                <a:latin typeface="Comfortaa"/>
              </a:rPr>
              <a:t>Stress</a:t>
            </a:r>
            <a:endParaRPr sz="1100" b="1" dirty="0">
              <a:solidFill>
                <a:schemeClr val="accent4"/>
              </a:solidFill>
              <a:latin typeface="Comfortaa"/>
              <a:sym typeface="Comfortaa"/>
            </a:endParaRPr>
          </a:p>
        </p:txBody>
      </p:sp>
      <p:sp>
        <p:nvSpPr>
          <p:cNvPr id="877" name="Google Shape;877;p63"/>
          <p:cNvSpPr/>
          <p:nvPr/>
        </p:nvSpPr>
        <p:spPr>
          <a:xfrm rot="20331785">
            <a:off x="6082017" y="3396298"/>
            <a:ext cx="1808544" cy="111155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63"/>
          <p:cNvGrpSpPr/>
          <p:nvPr/>
        </p:nvGrpSpPr>
        <p:grpSpPr>
          <a:xfrm>
            <a:off x="1414090" y="1625318"/>
            <a:ext cx="771362" cy="86400"/>
            <a:chOff x="711300" y="3855500"/>
            <a:chExt cx="771362" cy="86400"/>
          </a:xfrm>
        </p:grpSpPr>
        <p:sp>
          <p:nvSpPr>
            <p:cNvPr id="881" name="Google Shape;881;p63"/>
            <p:cNvSpPr/>
            <p:nvPr/>
          </p:nvSpPr>
          <p:spPr>
            <a:xfrm>
              <a:off x="711300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3"/>
            <p:cNvSpPr/>
            <p:nvPr/>
          </p:nvSpPr>
          <p:spPr>
            <a:xfrm>
              <a:off x="876316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3"/>
            <p:cNvSpPr/>
            <p:nvPr/>
          </p:nvSpPr>
          <p:spPr>
            <a:xfrm>
              <a:off x="1041331" y="3855500"/>
              <a:ext cx="111300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3"/>
            <p:cNvSpPr/>
            <p:nvPr/>
          </p:nvSpPr>
          <p:spPr>
            <a:xfrm>
              <a:off x="1206347" y="3855500"/>
              <a:ext cx="111300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3"/>
            <p:cNvSpPr/>
            <p:nvPr/>
          </p:nvSpPr>
          <p:spPr>
            <a:xfrm>
              <a:off x="1371362" y="3855500"/>
              <a:ext cx="111300" cy="86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63"/>
          <p:cNvSpPr/>
          <p:nvPr/>
        </p:nvSpPr>
        <p:spPr>
          <a:xfrm rot="-10640015">
            <a:off x="5974602" y="1670090"/>
            <a:ext cx="2482937" cy="1440332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8" name="Google Shape;888;p63"/>
          <p:cNvSpPr txBox="1">
            <a:spLocks noGrp="1"/>
          </p:cNvSpPr>
          <p:nvPr>
            <p:ph type="subTitle" idx="4294967295"/>
          </p:nvPr>
        </p:nvSpPr>
        <p:spPr>
          <a:xfrm>
            <a:off x="7677057" y="3267353"/>
            <a:ext cx="1209343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GB" altLang="zh-CN" sz="1200" b="1" dirty="0">
                <a:solidFill>
                  <a:schemeClr val="accent4"/>
                </a:solidFill>
                <a:latin typeface="Comfortaa"/>
              </a:rPr>
              <a:t>Heat Intolerant</a:t>
            </a:r>
            <a:endParaRPr sz="1200" b="1" dirty="0">
              <a:solidFill>
                <a:schemeClr val="accent4"/>
              </a:solidFill>
              <a:latin typeface="Comfortaa"/>
              <a:sym typeface="Comfortaa"/>
            </a:endParaRPr>
          </a:p>
        </p:txBody>
      </p:sp>
      <p:sp>
        <p:nvSpPr>
          <p:cNvPr id="895" name="Google Shape;895;p63"/>
          <p:cNvSpPr/>
          <p:nvPr/>
        </p:nvSpPr>
        <p:spPr>
          <a:xfrm rot="1312566">
            <a:off x="8288011" y="364873"/>
            <a:ext cx="401478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3"/>
          <p:cNvSpPr/>
          <p:nvPr/>
        </p:nvSpPr>
        <p:spPr>
          <a:xfrm rot="7199799">
            <a:off x="49205" y="4804375"/>
            <a:ext cx="401472" cy="261591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4F83CB-222E-11BA-E057-4B54C98981E8}"/>
              </a:ext>
            </a:extLst>
          </p:cNvPr>
          <p:cNvSpPr txBox="1"/>
          <p:nvPr/>
        </p:nvSpPr>
        <p:spPr>
          <a:xfrm>
            <a:off x="2637662" y="1778096"/>
            <a:ext cx="724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</a:t>
            </a:r>
            <a:r>
              <a:rPr lang="en-GB" altLang="zh-CN" b="1" i="0" dirty="0">
                <a:solidFill>
                  <a:schemeClr val="accent4"/>
                </a:solidFill>
                <a:effectLst/>
                <a:latin typeface="Inter"/>
              </a:rPr>
              <a:t> </a:t>
            </a:r>
          </a:p>
          <a:p>
            <a:pPr algn="ctr"/>
            <a:r>
              <a:rPr lang="en-GB" altLang="zh-CN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Snout</a:t>
            </a:r>
            <a:endParaRPr lang="zh-CN" alt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0155D1-4D1A-681C-35EA-C378316C402C}"/>
              </a:ext>
            </a:extLst>
          </p:cNvPr>
          <p:cNvSpPr txBox="1"/>
          <p:nvPr/>
        </p:nvSpPr>
        <p:spPr>
          <a:xfrm>
            <a:off x="5216304" y="3661853"/>
            <a:ext cx="815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1" i="0" dirty="0">
                <a:solidFill>
                  <a:schemeClr val="accent4"/>
                </a:solidFill>
                <a:effectLst/>
                <a:latin typeface="Inter"/>
              </a:rPr>
              <a:t>Double </a:t>
            </a:r>
          </a:p>
          <a:p>
            <a:pPr algn="ctr"/>
            <a:r>
              <a:rPr lang="en-GB" altLang="zh-CN" b="1" i="0" dirty="0">
                <a:solidFill>
                  <a:schemeClr val="accent4"/>
                </a:solidFill>
                <a:effectLst/>
                <a:latin typeface="Inter"/>
              </a:rPr>
              <a:t>Coat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867EF1-7305-43EE-A58A-B50BE5E0361D}"/>
              </a:ext>
            </a:extLst>
          </p:cNvPr>
          <p:cNvSpPr txBox="1"/>
          <p:nvPr/>
        </p:nvSpPr>
        <p:spPr>
          <a:xfrm>
            <a:off x="5342117" y="1936467"/>
            <a:ext cx="870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1" i="0" dirty="0">
                <a:solidFill>
                  <a:schemeClr val="accent4"/>
                </a:solidFill>
                <a:effectLst/>
                <a:latin typeface="Inter"/>
              </a:rPr>
              <a:t>Acute </a:t>
            </a:r>
          </a:p>
          <a:p>
            <a:pPr algn="ctr"/>
            <a:r>
              <a:rPr lang="en-GB" altLang="zh-CN" b="1" i="0" dirty="0">
                <a:solidFill>
                  <a:schemeClr val="accent4"/>
                </a:solidFill>
                <a:effectLst/>
                <a:latin typeface="Inter"/>
              </a:rPr>
              <a:t>Hearing 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pSp>
        <p:nvGrpSpPr>
          <p:cNvPr id="13" name="Google Shape;862;p63">
            <a:extLst>
              <a:ext uri="{FF2B5EF4-FFF2-40B4-BE49-F238E27FC236}">
                <a16:creationId xmlns:a16="http://schemas.microsoft.com/office/drawing/2014/main" id="{272816FC-7B96-369B-BEF4-2288E96165CB}"/>
              </a:ext>
            </a:extLst>
          </p:cNvPr>
          <p:cNvGrpSpPr/>
          <p:nvPr/>
        </p:nvGrpSpPr>
        <p:grpSpPr>
          <a:xfrm>
            <a:off x="6582149" y="3602911"/>
            <a:ext cx="771362" cy="86400"/>
            <a:chOff x="711300" y="3855500"/>
            <a:chExt cx="771362" cy="86400"/>
          </a:xfrm>
        </p:grpSpPr>
        <p:sp>
          <p:nvSpPr>
            <p:cNvPr id="14" name="Google Shape;863;p63">
              <a:extLst>
                <a:ext uri="{FF2B5EF4-FFF2-40B4-BE49-F238E27FC236}">
                  <a16:creationId xmlns:a16="http://schemas.microsoft.com/office/drawing/2014/main" id="{D2FC5E3A-0FD2-AD94-F1DB-4D3E02DCF6D4}"/>
                </a:ext>
              </a:extLst>
            </p:cNvPr>
            <p:cNvSpPr/>
            <p:nvPr/>
          </p:nvSpPr>
          <p:spPr>
            <a:xfrm>
              <a:off x="711300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4;p63">
              <a:extLst>
                <a:ext uri="{FF2B5EF4-FFF2-40B4-BE49-F238E27FC236}">
                  <a16:creationId xmlns:a16="http://schemas.microsoft.com/office/drawing/2014/main" id="{09A1215D-36F4-8893-56A9-08637FFF7E5A}"/>
                </a:ext>
              </a:extLst>
            </p:cNvPr>
            <p:cNvSpPr/>
            <p:nvPr/>
          </p:nvSpPr>
          <p:spPr>
            <a:xfrm>
              <a:off x="876316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5;p63">
              <a:extLst>
                <a:ext uri="{FF2B5EF4-FFF2-40B4-BE49-F238E27FC236}">
                  <a16:creationId xmlns:a16="http://schemas.microsoft.com/office/drawing/2014/main" id="{18D7F314-421C-4565-1788-A2CD1AD438F1}"/>
                </a:ext>
              </a:extLst>
            </p:cNvPr>
            <p:cNvSpPr/>
            <p:nvPr/>
          </p:nvSpPr>
          <p:spPr>
            <a:xfrm>
              <a:off x="1041331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6;p63">
              <a:extLst>
                <a:ext uri="{FF2B5EF4-FFF2-40B4-BE49-F238E27FC236}">
                  <a16:creationId xmlns:a16="http://schemas.microsoft.com/office/drawing/2014/main" id="{8D396BCD-9783-DABF-D5B1-C6C99DB4B221}"/>
                </a:ext>
              </a:extLst>
            </p:cNvPr>
            <p:cNvSpPr/>
            <p:nvPr/>
          </p:nvSpPr>
          <p:spPr>
            <a:xfrm>
              <a:off x="1206347" y="3855500"/>
              <a:ext cx="111300" cy="8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7;p63">
              <a:extLst>
                <a:ext uri="{FF2B5EF4-FFF2-40B4-BE49-F238E27FC236}">
                  <a16:creationId xmlns:a16="http://schemas.microsoft.com/office/drawing/2014/main" id="{9DC16582-8FE7-63CF-570E-D7D092F21985}"/>
                </a:ext>
              </a:extLst>
            </p:cNvPr>
            <p:cNvSpPr/>
            <p:nvPr/>
          </p:nvSpPr>
          <p:spPr>
            <a:xfrm>
              <a:off x="1371362" y="3855500"/>
              <a:ext cx="111300" cy="8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880;p63">
            <a:extLst>
              <a:ext uri="{FF2B5EF4-FFF2-40B4-BE49-F238E27FC236}">
                <a16:creationId xmlns:a16="http://schemas.microsoft.com/office/drawing/2014/main" id="{BDADBB26-2F27-4C5D-0E1C-2811F363F5EA}"/>
              </a:ext>
            </a:extLst>
          </p:cNvPr>
          <p:cNvGrpSpPr/>
          <p:nvPr/>
        </p:nvGrpSpPr>
        <p:grpSpPr>
          <a:xfrm>
            <a:off x="6444708" y="1797532"/>
            <a:ext cx="771362" cy="86400"/>
            <a:chOff x="711300" y="3855500"/>
            <a:chExt cx="771362" cy="86400"/>
          </a:xfrm>
        </p:grpSpPr>
        <p:sp>
          <p:nvSpPr>
            <p:cNvPr id="20" name="Google Shape;881;p63">
              <a:extLst>
                <a:ext uri="{FF2B5EF4-FFF2-40B4-BE49-F238E27FC236}">
                  <a16:creationId xmlns:a16="http://schemas.microsoft.com/office/drawing/2014/main" id="{779BF324-9D9F-DA56-940B-4EC08B8406D3}"/>
                </a:ext>
              </a:extLst>
            </p:cNvPr>
            <p:cNvSpPr/>
            <p:nvPr/>
          </p:nvSpPr>
          <p:spPr>
            <a:xfrm>
              <a:off x="711300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82;p63">
              <a:extLst>
                <a:ext uri="{FF2B5EF4-FFF2-40B4-BE49-F238E27FC236}">
                  <a16:creationId xmlns:a16="http://schemas.microsoft.com/office/drawing/2014/main" id="{826A373E-2511-D625-4941-E59DB8235239}"/>
                </a:ext>
              </a:extLst>
            </p:cNvPr>
            <p:cNvSpPr/>
            <p:nvPr/>
          </p:nvSpPr>
          <p:spPr>
            <a:xfrm>
              <a:off x="876316" y="3855500"/>
              <a:ext cx="111300" cy="86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3;p63">
              <a:extLst>
                <a:ext uri="{FF2B5EF4-FFF2-40B4-BE49-F238E27FC236}">
                  <a16:creationId xmlns:a16="http://schemas.microsoft.com/office/drawing/2014/main" id="{A68A1613-3A9D-AB5E-3041-B3A9DE4EBEF2}"/>
                </a:ext>
              </a:extLst>
            </p:cNvPr>
            <p:cNvSpPr/>
            <p:nvPr/>
          </p:nvSpPr>
          <p:spPr>
            <a:xfrm>
              <a:off x="1041331" y="3855500"/>
              <a:ext cx="111300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4;p63">
              <a:extLst>
                <a:ext uri="{FF2B5EF4-FFF2-40B4-BE49-F238E27FC236}">
                  <a16:creationId xmlns:a16="http://schemas.microsoft.com/office/drawing/2014/main" id="{DBE68008-F8C0-164F-46A7-92121167EB73}"/>
                </a:ext>
              </a:extLst>
            </p:cNvPr>
            <p:cNvSpPr/>
            <p:nvPr/>
          </p:nvSpPr>
          <p:spPr>
            <a:xfrm>
              <a:off x="1206347" y="3855500"/>
              <a:ext cx="111300" cy="86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5;p63">
              <a:extLst>
                <a:ext uri="{FF2B5EF4-FFF2-40B4-BE49-F238E27FC236}">
                  <a16:creationId xmlns:a16="http://schemas.microsoft.com/office/drawing/2014/main" id="{5CCAB039-4181-C263-1C85-3A57574AB261}"/>
                </a:ext>
              </a:extLst>
            </p:cNvPr>
            <p:cNvSpPr/>
            <p:nvPr/>
          </p:nvSpPr>
          <p:spPr>
            <a:xfrm>
              <a:off x="1371362" y="3855500"/>
              <a:ext cx="111300" cy="86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03574738-7670-A3BD-1D54-2ADFC453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" y="3647620"/>
            <a:ext cx="2165005" cy="1187679"/>
          </a:xfrm>
          <a:prstGeom prst="snip2Diag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CE1D5DD0-AB4D-1E6C-A79A-0616E64A0CBD}"/>
              </a:ext>
            </a:extLst>
          </p:cNvPr>
          <p:cNvSpPr txBox="1"/>
          <p:nvPr/>
        </p:nvSpPr>
        <p:spPr>
          <a:xfrm>
            <a:off x="2696562" y="3615938"/>
            <a:ext cx="7555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1" i="0" dirty="0">
                <a:solidFill>
                  <a:schemeClr val="accent4"/>
                </a:solidFill>
                <a:effectLst/>
                <a:latin typeface="Inter"/>
              </a:rPr>
              <a:t>Double </a:t>
            </a:r>
          </a:p>
          <a:p>
            <a:pPr algn="ctr"/>
            <a:r>
              <a:rPr lang="en-GB" altLang="zh-CN" b="1" i="0" dirty="0">
                <a:solidFill>
                  <a:schemeClr val="accent4"/>
                </a:solidFill>
                <a:effectLst/>
                <a:latin typeface="Inter"/>
              </a:rPr>
              <a:t>Coat</a:t>
            </a:r>
          </a:p>
          <a:p>
            <a:pPr algn="ctr"/>
            <a:r>
              <a:rPr lang="en-GB" altLang="zh-CN" b="1" dirty="0">
                <a:solidFill>
                  <a:schemeClr val="accent4"/>
                </a:solidFill>
                <a:latin typeface="Inter"/>
              </a:rPr>
              <a:t>&amp; Short </a:t>
            </a:r>
          </a:p>
          <a:p>
            <a:pPr algn="ctr"/>
            <a:r>
              <a:rPr lang="en-GB" altLang="zh-CN" b="1" dirty="0">
                <a:solidFill>
                  <a:schemeClr val="accent4"/>
                </a:solidFill>
                <a:latin typeface="Inter"/>
              </a:rPr>
              <a:t>Snout</a:t>
            </a:r>
            <a:endParaRPr lang="zh-CN" altLang="en-US" dirty="0">
              <a:solidFill>
                <a:schemeClr val="accent4"/>
              </a:solidFill>
            </a:endParaRPr>
          </a:p>
          <a:p>
            <a:pPr algn="ctr"/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32" name="Google Shape;888;p63">
            <a:extLst>
              <a:ext uri="{FF2B5EF4-FFF2-40B4-BE49-F238E27FC236}">
                <a16:creationId xmlns:a16="http://schemas.microsoft.com/office/drawing/2014/main" id="{C3BA6311-8D6B-F7A2-6F48-29B894972797}"/>
              </a:ext>
            </a:extLst>
          </p:cNvPr>
          <p:cNvSpPr txBox="1">
            <a:spLocks/>
          </p:cNvSpPr>
          <p:nvPr/>
        </p:nvSpPr>
        <p:spPr>
          <a:xfrm>
            <a:off x="1761941" y="3065291"/>
            <a:ext cx="1022436" cy="35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spcAft>
                <a:spcPts val="1600"/>
              </a:spcAft>
              <a:buFont typeface="Muli"/>
              <a:buNone/>
            </a:pPr>
            <a:r>
              <a:rPr lang="en-GB" altLang="zh-CN" sz="1200" b="1" dirty="0">
                <a:solidFill>
                  <a:schemeClr val="accent4"/>
                </a:solidFill>
                <a:latin typeface="Comfortaa"/>
              </a:rPr>
              <a:t>Humidity</a:t>
            </a:r>
            <a:r>
              <a:rPr lang="zh-CN" altLang="en-US" sz="1200" b="1" dirty="0">
                <a:solidFill>
                  <a:schemeClr val="accent4"/>
                </a:solidFill>
                <a:latin typeface="Comfortaa"/>
              </a:rPr>
              <a:t> </a:t>
            </a:r>
            <a:r>
              <a:rPr lang="en-GB" altLang="zh-CN" sz="1200" b="1" dirty="0">
                <a:solidFill>
                  <a:schemeClr val="accent4"/>
                </a:solidFill>
                <a:latin typeface="Comfortaa"/>
              </a:rPr>
              <a:t>Intolerant</a:t>
            </a:r>
            <a:endParaRPr lang="en-GB" sz="1200" b="1" dirty="0">
              <a:solidFill>
                <a:schemeClr val="accent4"/>
              </a:solidFill>
              <a:latin typeface="Comfortaa"/>
              <a:sym typeface="Comfortaa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CD8D765-0A2B-E042-6D74-0F6545D1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192"/>
          <a:stretch>
            <a:fillRect/>
          </a:stretch>
        </p:blipFill>
        <p:spPr>
          <a:xfrm>
            <a:off x="6031848" y="3830087"/>
            <a:ext cx="2816796" cy="1005212"/>
          </a:xfrm>
          <a:prstGeom prst="snip2Diag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0C8353D3-208C-157E-8C40-D4C29F66651E}"/>
              </a:ext>
            </a:extLst>
          </p:cNvPr>
          <p:cNvSpPr txBox="1"/>
          <p:nvPr/>
        </p:nvSpPr>
        <p:spPr>
          <a:xfrm>
            <a:off x="6185599" y="1943914"/>
            <a:ext cx="22143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Signal 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Low-Pass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1100" dirty="0" err="1">
                <a:solidFill>
                  <a:srgbClr val="FCFCFC"/>
                </a:solidFill>
                <a:latin typeface="DM Mono" panose="020B0509040201040103" pitchFamily="49" charset="0"/>
              </a:rPr>
              <a:t>Noise_Score</a:t>
            </a:r>
            <a:r>
              <a:rPr lang="en-GB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 = </a:t>
            </a:r>
            <a:r>
              <a:rPr lang="en-GB" altLang="zh-CN" sz="1100" dirty="0" err="1">
                <a:solidFill>
                  <a:srgbClr val="FCFCFC"/>
                </a:solidFill>
                <a:latin typeface="DM Mono" panose="020B0509040201040103" pitchFamily="49" charset="0"/>
              </a:rPr>
              <a:t>Trapezoidal_Map</a:t>
            </a:r>
            <a:r>
              <a:rPr lang="en-GB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(dB)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88E3ADF-67CA-829C-37CD-222853D79933}"/>
              </a:ext>
            </a:extLst>
          </p:cNvPr>
          <p:cNvSpPr txBox="1"/>
          <p:nvPr/>
        </p:nvSpPr>
        <p:spPr>
          <a:xfrm>
            <a:off x="543887" y="1897878"/>
            <a:ext cx="185170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zh-CN" sz="1100" b="0" i="0" dirty="0" err="1">
                <a:solidFill>
                  <a:srgbClr val="FCFCFC"/>
                </a:solidFill>
                <a:effectLst/>
                <a:latin typeface="DM Mono" panose="020B0509040201040103" pitchFamily="49" charset="0"/>
              </a:rPr>
              <a:t>Real_Voltage</a:t>
            </a:r>
            <a:r>
              <a:rPr lang="en-GB" altLang="zh-CN" sz="1100" b="0" i="0" dirty="0">
                <a:solidFill>
                  <a:srgbClr val="FCFCFC"/>
                </a:solidFill>
                <a:effectLst/>
                <a:latin typeface="DM Mono" panose="020B0509040201040103" pitchFamily="49" charset="0"/>
              </a:rPr>
              <a:t> = </a:t>
            </a:r>
            <a:r>
              <a:rPr lang="en-GB" altLang="zh-CN" sz="1100" b="0" i="0" dirty="0" err="1">
                <a:solidFill>
                  <a:srgbClr val="FCFCFC"/>
                </a:solidFill>
                <a:effectLst/>
                <a:latin typeface="DM Mono" panose="020B0509040201040103" pitchFamily="49" charset="0"/>
              </a:rPr>
              <a:t>Analog_Read</a:t>
            </a:r>
            <a:r>
              <a:rPr lang="en-GB" altLang="zh-CN" sz="1100" b="0" i="0" dirty="0">
                <a:solidFill>
                  <a:srgbClr val="FCFCFC"/>
                </a:solidFill>
                <a:effectLst/>
                <a:latin typeface="DM Mono" panose="020B0509040201040103" pitchFamily="49" charset="0"/>
              </a:rPr>
              <a:t> * 2.0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NH3</a:t>
            </a:r>
            <a:r>
              <a:rPr lang="zh-CN" altLang="en-US" sz="1100" dirty="0">
                <a:solidFill>
                  <a:srgbClr val="FCFCFC"/>
                </a:solidFill>
                <a:latin typeface="DM Mono" panose="020B0509040201040103" pitchFamily="49" charset="0"/>
              </a:rPr>
              <a:t> </a:t>
            </a:r>
            <a:r>
              <a:rPr lang="en-US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&amp;</a:t>
            </a:r>
            <a:r>
              <a:rPr lang="zh-CN" altLang="en-US" sz="1100" dirty="0">
                <a:solidFill>
                  <a:srgbClr val="FCFCFC"/>
                </a:solidFill>
                <a:latin typeface="DM Mono" panose="020B0509040201040103" pitchFamily="49" charset="0"/>
              </a:rPr>
              <a:t> </a:t>
            </a:r>
            <a:r>
              <a:rPr lang="en-US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VOC</a:t>
            </a:r>
            <a:r>
              <a:rPr lang="zh-CN" altLang="en-US" sz="1100" dirty="0">
                <a:solidFill>
                  <a:srgbClr val="FCFCFC"/>
                </a:solidFill>
                <a:latin typeface="DM Mono" panose="020B0509040201040103" pitchFamily="49" charset="0"/>
              </a:rPr>
              <a:t> </a:t>
            </a:r>
            <a:r>
              <a:rPr lang="en-US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-</a:t>
            </a:r>
            <a:r>
              <a:rPr lang="en-GB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&gt;</a:t>
            </a:r>
            <a:r>
              <a:rPr lang="en-US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 </a:t>
            </a:r>
            <a:r>
              <a:rPr lang="en-GB" altLang="zh-CN" sz="1100" dirty="0">
                <a:solidFill>
                  <a:srgbClr val="FCFCFC"/>
                </a:solidFill>
                <a:latin typeface="DM Mono" panose="020B0509040201040103" pitchFamily="49" charset="0"/>
              </a:rPr>
              <a:t>AQI</a:t>
            </a:r>
          </a:p>
        </p:txBody>
      </p:sp>
      <p:grpSp>
        <p:nvGrpSpPr>
          <p:cNvPr id="56" name="Google Shape;420;p39">
            <a:extLst>
              <a:ext uri="{FF2B5EF4-FFF2-40B4-BE49-F238E27FC236}">
                <a16:creationId xmlns:a16="http://schemas.microsoft.com/office/drawing/2014/main" id="{751DD74A-493F-CE60-0B7C-2E84DBBBAD18}"/>
              </a:ext>
            </a:extLst>
          </p:cNvPr>
          <p:cNvGrpSpPr/>
          <p:nvPr/>
        </p:nvGrpSpPr>
        <p:grpSpPr>
          <a:xfrm>
            <a:off x="2380115" y="76162"/>
            <a:ext cx="1004174" cy="603739"/>
            <a:chOff x="4851428" y="2596413"/>
            <a:chExt cx="1384319" cy="779741"/>
          </a:xfrm>
        </p:grpSpPr>
        <p:sp>
          <p:nvSpPr>
            <p:cNvPr id="57" name="Google Shape;421;p39">
              <a:extLst>
                <a:ext uri="{FF2B5EF4-FFF2-40B4-BE49-F238E27FC236}">
                  <a16:creationId xmlns:a16="http://schemas.microsoft.com/office/drawing/2014/main" id="{E0877B54-5CBB-68A3-FAED-1BE76F42BA52}"/>
                </a:ext>
              </a:extLst>
            </p:cNvPr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2;p39">
              <a:extLst>
                <a:ext uri="{FF2B5EF4-FFF2-40B4-BE49-F238E27FC236}">
                  <a16:creationId xmlns:a16="http://schemas.microsoft.com/office/drawing/2014/main" id="{D3233BA3-82CF-5F10-F9F0-C4988A4148FD}"/>
                </a:ext>
              </a:extLst>
            </p:cNvPr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3;p39">
              <a:extLst>
                <a:ext uri="{FF2B5EF4-FFF2-40B4-BE49-F238E27FC236}">
                  <a16:creationId xmlns:a16="http://schemas.microsoft.com/office/drawing/2014/main" id="{D805B648-05B8-C1AB-3955-DAA1497D4963}"/>
                </a:ext>
              </a:extLst>
            </p:cNvPr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70EFA670-28F4-9DB5-B1ED-F6B4B8F25474}"/>
              </a:ext>
            </a:extLst>
          </p:cNvPr>
          <p:cNvSpPr/>
          <p:nvPr/>
        </p:nvSpPr>
        <p:spPr>
          <a:xfrm>
            <a:off x="1073924" y="755090"/>
            <a:ext cx="6882297" cy="43300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800" b="1" dirty="0">
                <a:solidFill>
                  <a:schemeClr val="accent4"/>
                </a:solidFill>
                <a:latin typeface="Comfortaa"/>
                <a:sym typeface="Comfortaa"/>
              </a:rPr>
              <a:t>C</a:t>
            </a:r>
            <a:r>
              <a:rPr lang="en-GB" altLang="zh-CN" sz="1800" b="1" dirty="0">
                <a:solidFill>
                  <a:schemeClr val="accent4"/>
                </a:solidFill>
                <a:latin typeface="Comfortaa"/>
              </a:rPr>
              <a:t>omfort Index = 0.3*Temp + 0.3*Hum + 0.2*Air + 0.2*Noise</a:t>
            </a:r>
            <a:endParaRPr lang="zh-CN" altLang="en-US" sz="1800" b="1" dirty="0">
              <a:solidFill>
                <a:schemeClr val="accent4"/>
              </a:solidFill>
              <a:latin typeface="Comfortaa"/>
            </a:endParaRPr>
          </a:p>
        </p:txBody>
      </p:sp>
      <p:sp>
        <p:nvSpPr>
          <p:cNvPr id="897" name="标题 896">
            <a:extLst>
              <a:ext uri="{FF2B5EF4-FFF2-40B4-BE49-F238E27FC236}">
                <a16:creationId xmlns:a16="http://schemas.microsoft.com/office/drawing/2014/main" id="{7EA2DEC4-E7EC-A2B7-27F5-4A9D5DD8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117" y="72857"/>
            <a:ext cx="2985766" cy="598738"/>
          </a:xfrm>
        </p:spPr>
        <p:txBody>
          <a:bodyPr/>
          <a:lstStyle/>
          <a:p>
            <a:r>
              <a:rPr lang="en-US" altLang="zh-CN" sz="3200" dirty="0"/>
              <a:t>Processing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>
            <a:spLocks noGrp="1"/>
          </p:cNvSpPr>
          <p:nvPr>
            <p:ph type="title"/>
          </p:nvPr>
        </p:nvSpPr>
        <p:spPr>
          <a:xfrm>
            <a:off x="1006581" y="82638"/>
            <a:ext cx="7645206" cy="585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GB" altLang="zh-CN" sz="3200" dirty="0"/>
              <a:t>Dual-Layer Feed</a:t>
            </a:r>
            <a:r>
              <a:rPr lang="en-GB" altLang="zh-CN" sz="3200" dirty="0">
                <a:solidFill>
                  <a:schemeClr val="accent1"/>
                </a:solidFill>
              </a:rPr>
              <a:t>back</a:t>
            </a:r>
            <a:r>
              <a:rPr lang="en-GB" altLang="zh-CN" sz="3200" dirty="0"/>
              <a:t> </a:t>
            </a:r>
            <a:r>
              <a:rPr lang="en-GB" altLang="zh-CN" sz="3200" dirty="0">
                <a:solidFill>
                  <a:schemeClr val="accent1"/>
                </a:solidFill>
              </a:rPr>
              <a:t>System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534" name="Google Shape;534;p44"/>
          <p:cNvSpPr txBox="1">
            <a:spLocks noGrp="1"/>
          </p:cNvSpPr>
          <p:nvPr>
            <p:ph type="title" idx="2"/>
          </p:nvPr>
        </p:nvSpPr>
        <p:spPr>
          <a:xfrm>
            <a:off x="711288" y="2930220"/>
            <a:ext cx="3149400" cy="6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sz="1800" dirty="0"/>
              <a:t>Real-time (2s)</a:t>
            </a:r>
            <a:r>
              <a:rPr lang="en-GB" altLang="zh-CN" sz="1800" dirty="0"/>
              <a:t> RGB LED</a:t>
            </a:r>
            <a:endParaRPr sz="1800"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1"/>
          </p:nvPr>
        </p:nvSpPr>
        <p:spPr>
          <a:xfrm>
            <a:off x="936995" y="3435919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altLang="zh-CN" dirty="0">
                <a:latin typeface="Chalkboard" panose="03050602040202020205" pitchFamily="66" charset="0"/>
              </a:rPr>
              <a:t>Immediate colour feedback (Green/Yellow/Red) </a:t>
            </a:r>
          </a:p>
          <a:p>
            <a:pPr marL="0" lvl="0" indent="0">
              <a:spcAft>
                <a:spcPts val="400"/>
              </a:spcAft>
            </a:pPr>
            <a:r>
              <a:rPr lang="en-GB" altLang="zh-CN" b="1" dirty="0">
                <a:latin typeface="Chalkboard" panose="03050602040202020205" pitchFamily="66" charset="0"/>
              </a:rPr>
              <a:t>'Auto-Sleep' Logic</a:t>
            </a:r>
          </a:p>
          <a:p>
            <a:pPr marL="0" lvl="0" indent="0">
              <a:spcAft>
                <a:spcPts val="400"/>
              </a:spcAft>
            </a:pPr>
            <a:r>
              <a:rPr lang="en-GB" altLang="zh-CN" b="1" dirty="0">
                <a:latin typeface="Chalkboard" panose="03050602040202020205" pitchFamily="66" charset="0"/>
              </a:rPr>
              <a:t>'Safety Override' Protocol</a:t>
            </a:r>
            <a:endParaRPr b="1" dirty="0">
              <a:latin typeface="Chalkboard" panose="03050602040202020205" pitchFamily="66" charset="0"/>
            </a:endParaRPr>
          </a:p>
        </p:txBody>
      </p:sp>
      <p:sp>
        <p:nvSpPr>
          <p:cNvPr id="536" name="Google Shape;536;p44"/>
          <p:cNvSpPr txBox="1">
            <a:spLocks noGrp="1"/>
          </p:cNvSpPr>
          <p:nvPr>
            <p:ph type="title" idx="3"/>
          </p:nvPr>
        </p:nvSpPr>
        <p:spPr>
          <a:xfrm>
            <a:off x="5283290" y="3022507"/>
            <a:ext cx="3149400" cy="449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altLang="zh-CN" sz="1800" dirty="0">
                <a:solidFill>
                  <a:schemeClr val="accent1"/>
                </a:solidFill>
              </a:rPr>
              <a:t>E-Paper Display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537" name="Google Shape;537;p44"/>
          <p:cNvSpPr txBox="1">
            <a:spLocks noGrp="1"/>
          </p:cNvSpPr>
          <p:nvPr>
            <p:ph type="subTitle" idx="4"/>
          </p:nvPr>
        </p:nvSpPr>
        <p:spPr>
          <a:xfrm>
            <a:off x="5345299" y="3471682"/>
            <a:ext cx="3087391" cy="868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altLang="zh-CN" b="1" dirty="0">
                <a:solidFill>
                  <a:schemeClr val="accent1"/>
                </a:solidFill>
                <a:latin typeface="Chalkboard" panose="03050602040202020205" pitchFamily="66" charset="0"/>
              </a:rPr>
              <a:t>Hybrid Refresh Algorithm: </a:t>
            </a:r>
          </a:p>
          <a:p>
            <a:r>
              <a:rPr lang="en-GB" altLang="zh-CN" b="1" dirty="0">
                <a:solidFill>
                  <a:schemeClr val="accent1"/>
                </a:solidFill>
                <a:latin typeface="Chalkboard" panose="03050602040202020205" pitchFamily="66" charset="0"/>
              </a:rPr>
              <a:t> 'Event-Triggered' rule</a:t>
            </a:r>
          </a:p>
          <a:p>
            <a:r>
              <a:rPr lang="en-GB" altLang="zh-CN" b="1" dirty="0">
                <a:solidFill>
                  <a:schemeClr val="accent1"/>
                </a:solidFill>
                <a:latin typeface="Chalkboard" panose="03050602040202020205" pitchFamily="66" charset="0"/>
              </a:rPr>
              <a:t> 'Heartbeat' rule</a:t>
            </a:r>
          </a:p>
        </p:txBody>
      </p:sp>
      <p:pic>
        <p:nvPicPr>
          <p:cNvPr id="7" name="图片 6" descr="桌子上放了键盘&#10;&#10;AI 生成的内容可能不正确。">
            <a:extLst>
              <a:ext uri="{FF2B5EF4-FFF2-40B4-BE49-F238E27FC236}">
                <a16:creationId xmlns:a16="http://schemas.microsoft.com/office/drawing/2014/main" id="{185E8D18-ABAB-AAD3-7B99-80CF5CFF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0623" r="5140" b="42316"/>
          <a:stretch>
            <a:fillRect/>
          </a:stretch>
        </p:blipFill>
        <p:spPr>
          <a:xfrm>
            <a:off x="794553" y="1004331"/>
            <a:ext cx="2886414" cy="1888498"/>
          </a:xfrm>
          <a:prstGeom prst="roundRect">
            <a:avLst/>
          </a:prstGeom>
        </p:spPr>
      </p:pic>
      <p:grpSp>
        <p:nvGrpSpPr>
          <p:cNvPr id="8" name="Google Shape;424;p39">
            <a:extLst>
              <a:ext uri="{FF2B5EF4-FFF2-40B4-BE49-F238E27FC236}">
                <a16:creationId xmlns:a16="http://schemas.microsoft.com/office/drawing/2014/main" id="{204F5A57-1DCA-E49E-FC43-3C8B1172A170}"/>
              </a:ext>
            </a:extLst>
          </p:cNvPr>
          <p:cNvGrpSpPr/>
          <p:nvPr/>
        </p:nvGrpSpPr>
        <p:grpSpPr>
          <a:xfrm>
            <a:off x="63396" y="191788"/>
            <a:ext cx="912529" cy="441941"/>
            <a:chOff x="6619291" y="2596413"/>
            <a:chExt cx="1740144" cy="779741"/>
          </a:xfrm>
        </p:grpSpPr>
        <p:sp>
          <p:nvSpPr>
            <p:cNvPr id="9" name="Google Shape;425;p39">
              <a:extLst>
                <a:ext uri="{FF2B5EF4-FFF2-40B4-BE49-F238E27FC236}">
                  <a16:creationId xmlns:a16="http://schemas.microsoft.com/office/drawing/2014/main" id="{6B56C17C-4744-4A67-B715-CD62540FEBA0}"/>
                </a:ext>
              </a:extLst>
            </p:cNvPr>
            <p:cNvSpPr/>
            <p:nvPr/>
          </p:nvSpPr>
          <p:spPr>
            <a:xfrm rot="6704011">
              <a:off x="661316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6;p39">
              <a:extLst>
                <a:ext uri="{FF2B5EF4-FFF2-40B4-BE49-F238E27FC236}">
                  <a16:creationId xmlns:a16="http://schemas.microsoft.com/office/drawing/2014/main" id="{47B2085C-F32A-DFBE-8C67-04C21DFE09E2}"/>
                </a:ext>
              </a:extLst>
            </p:cNvPr>
            <p:cNvSpPr/>
            <p:nvPr/>
          </p:nvSpPr>
          <p:spPr>
            <a:xfrm rot="6704011">
              <a:off x="697664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7;p39">
              <a:extLst>
                <a:ext uri="{FF2B5EF4-FFF2-40B4-BE49-F238E27FC236}">
                  <a16:creationId xmlns:a16="http://schemas.microsoft.com/office/drawing/2014/main" id="{368B747E-319B-561D-CC55-744BE681BD40}"/>
                </a:ext>
              </a:extLst>
            </p:cNvPr>
            <p:cNvSpPr/>
            <p:nvPr/>
          </p:nvSpPr>
          <p:spPr>
            <a:xfrm rot="6704011">
              <a:off x="734480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8;p39">
              <a:extLst>
                <a:ext uri="{FF2B5EF4-FFF2-40B4-BE49-F238E27FC236}">
                  <a16:creationId xmlns:a16="http://schemas.microsoft.com/office/drawing/2014/main" id="{131F1613-3DE9-ECDA-04D0-68FF46E7A785}"/>
                </a:ext>
              </a:extLst>
            </p:cNvPr>
            <p:cNvSpPr/>
            <p:nvPr/>
          </p:nvSpPr>
          <p:spPr>
            <a:xfrm rot="6704011">
              <a:off x="7700626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图片 13" descr="不同形状的钟表&#10;&#10;AI 生成的内容可能不正确。">
            <a:extLst>
              <a:ext uri="{FF2B5EF4-FFF2-40B4-BE49-F238E27FC236}">
                <a16:creationId xmlns:a16="http://schemas.microsoft.com/office/drawing/2014/main" id="{83EB72FC-986D-B8E5-A1AB-7E1FC3F56B0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2543" r="9881" b="8057"/>
          <a:stretch>
            <a:fillRect/>
          </a:stretch>
        </p:blipFill>
        <p:spPr>
          <a:xfrm>
            <a:off x="5120733" y="1167195"/>
            <a:ext cx="3796130" cy="16375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8DFA3096-430C-58C4-454E-C1FF9317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>
            <a:extLst>
              <a:ext uri="{FF2B5EF4-FFF2-40B4-BE49-F238E27FC236}">
                <a16:creationId xmlns:a16="http://schemas.microsoft.com/office/drawing/2014/main" id="{883FFCDA-BEE9-AA61-C585-A0218D8EBA43}"/>
              </a:ext>
            </a:extLst>
          </p:cNvPr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17;p39">
            <a:extLst>
              <a:ext uri="{FF2B5EF4-FFF2-40B4-BE49-F238E27FC236}">
                <a16:creationId xmlns:a16="http://schemas.microsoft.com/office/drawing/2014/main" id="{DAF64471-9AD7-87F5-7829-97366C03ECDE}"/>
              </a:ext>
            </a:extLst>
          </p:cNvPr>
          <p:cNvSpPr txBox="1">
            <a:spLocks/>
          </p:cNvSpPr>
          <p:nvPr/>
        </p:nvSpPr>
        <p:spPr>
          <a:xfrm>
            <a:off x="343190" y="293973"/>
            <a:ext cx="4490832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altLang="zh-CN" sz="2500" b="1" dirty="0">
                <a:solidFill>
                  <a:schemeClr val="accent4"/>
                </a:solidFill>
                <a:latin typeface="Comfortaa"/>
                <a:sym typeface="Comfortaa"/>
              </a:rPr>
              <a:t>Enclosure:</a:t>
            </a:r>
            <a:r>
              <a:rPr lang="en-US" altLang="zh-CN" sz="2500" b="1" dirty="0">
                <a:solidFill>
                  <a:schemeClr val="accent4"/>
                </a:solidFill>
                <a:latin typeface="Comfortaa"/>
                <a:sym typeface="Comfortaa"/>
              </a:rPr>
              <a:t> </a:t>
            </a:r>
            <a:r>
              <a:rPr lang="en-GB" altLang="zh-CN" sz="2500" b="1" dirty="0">
                <a:solidFill>
                  <a:schemeClr val="accent4"/>
                </a:solidFill>
                <a:latin typeface="Comfortaa"/>
                <a:sym typeface="Comfortaa"/>
              </a:rPr>
              <a:t>3D</a:t>
            </a:r>
            <a:r>
              <a:rPr lang="en-US" altLang="zh-CN" sz="2500" b="1" dirty="0">
                <a:solidFill>
                  <a:schemeClr val="accent4"/>
                </a:solidFill>
                <a:latin typeface="Comfortaa"/>
                <a:sym typeface="Comfortaa"/>
              </a:rPr>
              <a:t> </a:t>
            </a:r>
            <a:r>
              <a:rPr lang="en-GB" altLang="zh-CN" sz="2500" b="1" dirty="0">
                <a:solidFill>
                  <a:schemeClr val="accent4"/>
                </a:solidFill>
                <a:latin typeface="Comfortaa"/>
                <a:sym typeface="Comfortaa"/>
              </a:rPr>
              <a:t>Printing</a:t>
            </a:r>
            <a:endParaRPr lang="en-GB" sz="2500" b="1" dirty="0">
              <a:solidFill>
                <a:schemeClr val="accent4"/>
              </a:solidFill>
              <a:latin typeface="Comfortaa"/>
              <a:sym typeface="Comforta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A016-9FBA-C5EF-7F6E-EE97F63C8389}"/>
              </a:ext>
            </a:extLst>
          </p:cNvPr>
          <p:cNvSpPr txBox="1"/>
          <p:nvPr/>
        </p:nvSpPr>
        <p:spPr>
          <a:xfrm>
            <a:off x="2331409" y="4108606"/>
            <a:ext cx="6675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1600" b="1" dirty="0">
                <a:solidFill>
                  <a:schemeClr val="accent4"/>
                </a:solidFill>
                <a:latin typeface="Comfortaa"/>
              </a:rPr>
              <a:t>Half self-design by Fusion 360 &amp; half open</a:t>
            </a:r>
            <a:r>
              <a:rPr lang="en-US" altLang="zh-CN" sz="1600" b="1" dirty="0">
                <a:solidFill>
                  <a:schemeClr val="accent4"/>
                </a:solidFill>
                <a:latin typeface="Comfortaa"/>
              </a:rPr>
              <a:t>-sources</a:t>
            </a:r>
            <a:r>
              <a:rPr lang="zh-CN" altLang="en-US" sz="1600" b="1" dirty="0">
                <a:solidFill>
                  <a:schemeClr val="accent4"/>
                </a:solidFill>
                <a:latin typeface="Comfortaa"/>
              </a:rPr>
              <a:t> </a:t>
            </a:r>
            <a:r>
              <a:rPr lang="en-US" altLang="zh-CN" sz="1600" b="1" dirty="0">
                <a:solidFill>
                  <a:schemeClr val="accent4"/>
                </a:solidFill>
                <a:latin typeface="Comfortaa"/>
              </a:rPr>
              <a:t>model</a:t>
            </a:r>
            <a:r>
              <a:rPr lang="en-GB" altLang="zh-CN" sz="1600" b="1" dirty="0">
                <a:solidFill>
                  <a:schemeClr val="accent4"/>
                </a:solidFill>
                <a:latin typeface="Comfortaa"/>
              </a:rPr>
              <a:t>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BF4CA0-4A1F-6268-0CE5-D6906771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6064">
            <a:off x="4847745" y="766311"/>
            <a:ext cx="2927616" cy="1911592"/>
          </a:xfrm>
          <a:prstGeom prst="round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3" name="图片 2" descr="蓝色的卡通人物&#10;&#10;AI 生成的内容可能不正确。">
            <a:extLst>
              <a:ext uri="{FF2B5EF4-FFF2-40B4-BE49-F238E27FC236}">
                <a16:creationId xmlns:a16="http://schemas.microsoft.com/office/drawing/2014/main" id="{2BD24FF4-3F97-75AA-C77C-55DC411922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596" t="11323" r="23935" b="2510"/>
          <a:stretch>
            <a:fillRect/>
          </a:stretch>
        </p:blipFill>
        <p:spPr>
          <a:xfrm>
            <a:off x="7329982" y="1317754"/>
            <a:ext cx="1819421" cy="2329770"/>
          </a:xfrm>
          <a:prstGeom prst="round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1C14D7-91B1-47AA-7DFE-46F577AF469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grayscl/>
          </a:blip>
          <a:stretch>
            <a:fillRect/>
          </a:stretch>
        </p:blipFill>
        <p:spPr>
          <a:xfrm rot="19445281">
            <a:off x="3813887" y="1632471"/>
            <a:ext cx="1990193" cy="2103022"/>
          </a:xfrm>
          <a:prstGeom prst="round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6" name="图片 5" descr="桌子上放着钟表&#10;&#10;AI 生成的内容可能不正确。">
            <a:extLst>
              <a:ext uri="{FF2B5EF4-FFF2-40B4-BE49-F238E27FC236}">
                <a16:creationId xmlns:a16="http://schemas.microsoft.com/office/drawing/2014/main" id="{DD3E4EF5-1CF0-15AD-DA27-1E09D87D9C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48" b="94468" l="5439" r="95401">
                        <a14:foregroundMark x1="54202" y1="6629" x2="54202" y2="6629"/>
                        <a14:foregroundMark x1="55065" y1="2848" x2="55065" y2="2848"/>
                        <a14:foregroundMark x1="56326" y1="2848" x2="56326" y2="2848"/>
                        <a14:foregroundMark x1="5462" y1="35224" x2="5462" y2="35224"/>
                        <a14:foregroundMark x1="6723" y1="30602" x2="6723" y2="30602"/>
                        <a14:foregroundMark x1="11345" y1="54132" x2="11345" y2="54132"/>
                        <a14:foregroundMark x1="10504" y1="52031" x2="10504" y2="52031"/>
                        <a14:foregroundMark x1="90780" y1="40686" x2="90780" y2="40686"/>
                        <a14:foregroundMark x1="93721" y1="52031" x2="93721" y2="52031"/>
                        <a14:foregroundMark x1="48319" y1="91550" x2="48319" y2="91550"/>
                        <a14:foregroundMark x1="46639" y1="94491" x2="46639" y2="94491"/>
                        <a14:foregroundMark x1="95401" y1="58754" x2="95401" y2="58754"/>
                        <a14:foregroundMark x1="74907" y1="27684" x2="74907" y2="27684"/>
                      </a14:backgroundRemoval>
                    </a14:imgEffect>
                    <a14:imgEffect>
                      <a14:artisticPencilSketch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13624">
            <a:off x="178167" y="876841"/>
            <a:ext cx="3236731" cy="3236731"/>
          </a:xfrm>
          <a:prstGeom prst="round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99558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0"/>
          <p:cNvSpPr txBox="1">
            <a:spLocks noGrp="1"/>
          </p:cNvSpPr>
          <p:nvPr>
            <p:ph type="subTitle" idx="4294967295"/>
          </p:nvPr>
        </p:nvSpPr>
        <p:spPr>
          <a:xfrm flipH="1">
            <a:off x="512033" y="1060546"/>
            <a:ext cx="8431014" cy="2673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u="sng" dirty="0">
                <a:hlinkClick r:id="rId3"/>
              </a:rPr>
              <a:t>Voronoi Do</a:t>
            </a:r>
            <a:r>
              <a:rPr lang="en-US" altLang="zh-CN" u="sng" dirty="0"/>
              <a:t>g</a:t>
            </a:r>
            <a:r>
              <a:rPr lang="en-GB" altLang="zh-CN" dirty="0"/>
              <a:t>:</a:t>
            </a:r>
            <a:r>
              <a:rPr lang="en-US" altLang="zh-CN" dirty="0"/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www.thingiverse.com</a:t>
            </a:r>
            <a:r>
              <a:rPr lang="en-US" altLang="zh-CN" u="sng" dirty="0"/>
              <a:t>/thing:4792489</a:t>
            </a:r>
            <a:endParaRPr lang="zh-CN" altLang="zh-CN" u="sng" dirty="0"/>
          </a:p>
          <a:p>
            <a:r>
              <a:rPr lang="en-GB" altLang="zh-CN" u="sng" dirty="0">
                <a:hlinkClick r:id="rId4"/>
              </a:rPr>
              <a:t>MKR1010 Case V3</a:t>
            </a:r>
            <a:r>
              <a:rPr lang="en-GB" altLang="zh-CN" dirty="0"/>
              <a:t>: </a:t>
            </a:r>
            <a:r>
              <a:rPr lang="en-US" altLang="zh-CN" dirty="0">
                <a:hlinkClick r:id="rId4"/>
              </a:rPr>
              <a:t>https://www.thingiverse.com/thing:4818736</a:t>
            </a:r>
            <a:endParaRPr lang="en-US" altLang="zh-CN" dirty="0"/>
          </a:p>
          <a:p>
            <a:r>
              <a:rPr lang="en-US" altLang="zh-CN" u="sng" dirty="0"/>
              <a:t>Tu-song picture</a:t>
            </a:r>
            <a:r>
              <a:rPr lang="en-US" altLang="zh-CN" dirty="0"/>
              <a:t>: </a:t>
            </a:r>
            <a:r>
              <a:rPr lang="en-GB" altLang="zh-CN" u="sng" dirty="0"/>
              <a:t>http://</a:t>
            </a:r>
            <a:r>
              <a:rPr lang="en-GB" altLang="zh-CN" u="sng" dirty="0" err="1"/>
              <a:t>xhslink.com</a:t>
            </a:r>
            <a:r>
              <a:rPr lang="en-GB" altLang="zh-CN" u="sng" dirty="0"/>
              <a:t>/o/35jeLLHAUAB </a:t>
            </a:r>
            <a:endParaRPr lang="en-US" altLang="zh-CN" u="sng" dirty="0"/>
          </a:p>
          <a:p>
            <a:r>
              <a:rPr lang="en-GB" altLang="zh-CN" u="sng" dirty="0"/>
              <a:t>Dorm picture</a:t>
            </a:r>
            <a:r>
              <a:rPr lang="en-GB" altLang="zh-CN" dirty="0"/>
              <a:t>: </a:t>
            </a:r>
            <a:r>
              <a:rPr lang="en-GB" altLang="zh-CN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https://share.google/fomY15m4CtRzui5o7</a:t>
            </a:r>
            <a:endParaRPr lang="en-US" altLang="zh-CN" dirty="0"/>
          </a:p>
          <a:p>
            <a:r>
              <a:rPr lang="en-GB" altLang="zh-CN" u="sng" dirty="0"/>
              <a:t>Indoor Monitor</a:t>
            </a:r>
            <a:r>
              <a:rPr lang="en-GB" altLang="zh-CN" dirty="0"/>
              <a:t>: </a:t>
            </a:r>
            <a:r>
              <a:rPr lang="en-GB" altLang="zh-CN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https://www.temtop.co.uk/cdn/shop/files/image_1.jpg?v=1716976631</a:t>
            </a:r>
            <a:endParaRPr lang="en-GB" altLang="zh-CN" u="sng" dirty="0"/>
          </a:p>
          <a:p>
            <a:r>
              <a:rPr lang="en-GB" altLang="zh-CN" dirty="0"/>
              <a:t>Template designed by </a:t>
            </a:r>
            <a:r>
              <a:rPr lang="en-GB" altLang="zh-CN" dirty="0" err="1"/>
              <a:t>Slidesgo</a:t>
            </a:r>
            <a:r>
              <a:rPr lang="en-GB" altLang="zh-CN" dirty="0"/>
              <a:t>.</a:t>
            </a:r>
          </a:p>
          <a:p>
            <a:r>
              <a:rPr lang="en-GB" altLang="zh-CN" u="sng" dirty="0"/>
              <a:t>My Project</a:t>
            </a:r>
            <a:r>
              <a:rPr lang="en-GB" altLang="zh-CN" dirty="0"/>
              <a:t>:</a:t>
            </a:r>
            <a:r>
              <a:rPr lang="en-US" altLang="zh-CN" dirty="0"/>
              <a:t> </a:t>
            </a:r>
            <a:r>
              <a:rPr lang="en-US" altLang="zh-CN" u="sng" dirty="0"/>
              <a:t>https://</a:t>
            </a:r>
            <a:r>
              <a:rPr lang="en-US" altLang="zh-CN" u="sng" dirty="0" err="1"/>
              <a:t>github.com</a:t>
            </a:r>
            <a:r>
              <a:rPr lang="en-US" altLang="zh-CN" u="sng" dirty="0"/>
              <a:t>/Lizzim24/0016_Tusong-friendly_Dorm_Environment_Monitor.git</a:t>
            </a:r>
            <a:endParaRPr lang="en-GB" altLang="zh-CN" u="sng" dirty="0"/>
          </a:p>
          <a:p>
            <a:endParaRPr lang="zh-CN" altLang="zh-CN" dirty="0"/>
          </a:p>
          <a:p>
            <a:endParaRPr lang="en-US" altLang="zh-CN" dirty="0"/>
          </a:p>
        </p:txBody>
      </p:sp>
      <p:sp>
        <p:nvSpPr>
          <p:cNvPr id="1039" name="Google Shape;1039;p70"/>
          <p:cNvSpPr txBox="1">
            <a:spLocks noGrp="1"/>
          </p:cNvSpPr>
          <p:nvPr>
            <p:ph type="title"/>
          </p:nvPr>
        </p:nvSpPr>
        <p:spPr>
          <a:xfrm>
            <a:off x="599025" y="431572"/>
            <a:ext cx="26623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grpSp>
        <p:nvGrpSpPr>
          <p:cNvPr id="1040" name="Google Shape;1040;p70"/>
          <p:cNvGrpSpPr/>
          <p:nvPr/>
        </p:nvGrpSpPr>
        <p:grpSpPr>
          <a:xfrm rot="1312776">
            <a:off x="7552112" y="262502"/>
            <a:ext cx="1545876" cy="1235506"/>
            <a:chOff x="8281811" y="4241396"/>
            <a:chExt cx="728296" cy="582013"/>
          </a:xfrm>
        </p:grpSpPr>
        <p:sp>
          <p:nvSpPr>
            <p:cNvPr id="1041" name="Google Shape;1041;p70"/>
            <p:cNvSpPr/>
            <p:nvPr/>
          </p:nvSpPr>
          <p:spPr>
            <a:xfrm rot="-1961965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0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0"/>
            <p:cNvSpPr/>
            <p:nvPr/>
          </p:nvSpPr>
          <p:spPr>
            <a:xfrm rot="-986234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410</Words>
  <Application>Microsoft Macintosh PowerPoint</Application>
  <PresentationFormat>全屏显示(16:9)</PresentationFormat>
  <Paragraphs>65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Proxima Nova</vt:lpstr>
      <vt:lpstr>Inter</vt:lpstr>
      <vt:lpstr>Aptos Display</vt:lpstr>
      <vt:lpstr>Arial</vt:lpstr>
      <vt:lpstr>Muli</vt:lpstr>
      <vt:lpstr>Chalkboard</vt:lpstr>
      <vt:lpstr>DM Mono</vt:lpstr>
      <vt:lpstr>Comfortaa</vt:lpstr>
      <vt:lpstr>Indoor Games for Dogs by Slidesgo</vt:lpstr>
      <vt:lpstr>Chinese Chow Chow Dorm Monitor</vt:lpstr>
      <vt:lpstr>PowerPoint 演示文稿</vt:lpstr>
      <vt:lpstr>PowerPoint 演示文稿</vt:lpstr>
      <vt:lpstr>Processing</vt:lpstr>
      <vt:lpstr>Dual-Layer Feedback System</vt:lpstr>
      <vt:lpstr>PowerPoint 演示文稿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Wang, Lizi</cp:lastModifiedBy>
  <cp:revision>5</cp:revision>
  <dcterms:modified xsi:type="dcterms:W3CDTF">2025-12-10T06:43:41Z</dcterms:modified>
</cp:coreProperties>
</file>